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73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6" r:id="rId7"/>
    <p:sldId id="263" r:id="rId8"/>
    <p:sldId id="264" r:id="rId9"/>
    <p:sldId id="268" r:id="rId10"/>
    <p:sldId id="272" r:id="rId11"/>
    <p:sldId id="260" r:id="rId12"/>
    <p:sldId id="261" r:id="rId13"/>
    <p:sldId id="270" r:id="rId14"/>
    <p:sldId id="262" r:id="rId15"/>
    <p:sldId id="269" r:id="rId16"/>
    <p:sldId id="271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0ADB9-1A15-1475-8B8F-3610C2383B85}" v="111" dt="2024-05-04T09:56:50.297"/>
    <p1510:client id="{BE7B6979-F8CF-2471-DC56-06177AA56E5E}" v="5" dt="2024-05-04T09:57:18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2876" autoAdjust="0"/>
  </p:normalViewPr>
  <p:slideViewPr>
    <p:cSldViewPr snapToGrid="0">
      <p:cViewPr varScale="1">
        <p:scale>
          <a:sx n="100" d="100"/>
          <a:sy n="100" d="100"/>
        </p:scale>
        <p:origin x="19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4B253D-2CC4-4F5E-A23B-6B616AE3176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8E8195-DD0A-4FD8-A8B8-70DE9AE579D2}">
      <dgm:prSet/>
      <dgm:spPr/>
      <dgm:t>
        <a:bodyPr/>
        <a:lstStyle/>
        <a:p>
          <a:pPr algn="l" rtl="0"/>
          <a:r>
            <a:rPr lang="en-US" b="1" i="0" u="sng" dirty="0"/>
            <a:t>Problem Statement</a:t>
          </a:r>
          <a:endParaRPr lang="en-US" b="0" i="0" dirty="0"/>
        </a:p>
        <a:p>
          <a:pPr algn="l" rtl="0"/>
          <a:r>
            <a:rPr lang="en-US" b="0" i="0" dirty="0"/>
            <a:t>In digital-age communities, the lack of a centralized platform for managing night watch operations and community engagement leads to fragmented, inefficient community </a:t>
          </a:r>
          <a:r>
            <a:rPr lang="en-US" b="0" i="0" dirty="0">
              <a:latin typeface="Grandview"/>
            </a:rPr>
            <a:t>functioning </a:t>
          </a:r>
          <a:r>
            <a:rPr lang="en-US" b="0" i="0" dirty="0"/>
            <a:t>and reduced safety.</a:t>
          </a:r>
          <a:endParaRPr lang="en-US" dirty="0"/>
        </a:p>
      </dgm:t>
    </dgm:pt>
    <dgm:pt modelId="{B970543C-9F24-4F07-84E4-D7079CE8D8BC}" type="parTrans" cxnId="{477A8AD5-FFED-46D8-A2D6-E720F03666B7}">
      <dgm:prSet/>
      <dgm:spPr/>
      <dgm:t>
        <a:bodyPr/>
        <a:lstStyle/>
        <a:p>
          <a:endParaRPr lang="en-US"/>
        </a:p>
      </dgm:t>
    </dgm:pt>
    <dgm:pt modelId="{BE7CB88A-D1DF-42F6-AFB8-F9E7807E6CC8}" type="sibTrans" cxnId="{477A8AD5-FFED-46D8-A2D6-E720F03666B7}">
      <dgm:prSet/>
      <dgm:spPr/>
      <dgm:t>
        <a:bodyPr/>
        <a:lstStyle/>
        <a:p>
          <a:endParaRPr lang="en-US"/>
        </a:p>
      </dgm:t>
    </dgm:pt>
    <dgm:pt modelId="{B483C243-0946-4F62-98F7-BF5024904F83}">
      <dgm:prSet/>
      <dgm:spPr/>
      <dgm:t>
        <a:bodyPr/>
        <a:lstStyle/>
        <a:p>
          <a:pPr algn="l" rtl="0"/>
          <a:r>
            <a:rPr lang="en-US" b="1" i="0" u="sng" dirty="0"/>
            <a:t>Need for the System</a:t>
          </a:r>
        </a:p>
        <a:p>
          <a:pPr algn="l" rtl="0"/>
          <a:r>
            <a:rPr lang="en-US" b="0" i="0" dirty="0"/>
            <a:t>UrbanHive addresses the urgent need for a </a:t>
          </a:r>
          <a:r>
            <a:rPr lang="en-US" b="0" i="0" dirty="0">
              <a:latin typeface="Grandview"/>
            </a:rPr>
            <a:t>one platform that enhances community safety through efficient night watch management and promotes greater community interaction.</a:t>
          </a:r>
          <a:endParaRPr lang="en-US" dirty="0"/>
        </a:p>
        <a:p>
          <a:pPr algn="l" rtl="0"/>
          <a:endParaRPr lang="en-US" dirty="0"/>
        </a:p>
      </dgm:t>
    </dgm:pt>
    <dgm:pt modelId="{E65D8270-0B4B-46B2-BD76-30E8594F5912}" type="parTrans" cxnId="{D8D1DFE4-1C25-438E-8A14-7D4E563019F0}">
      <dgm:prSet/>
      <dgm:spPr/>
      <dgm:t>
        <a:bodyPr/>
        <a:lstStyle/>
        <a:p>
          <a:endParaRPr lang="en-US"/>
        </a:p>
      </dgm:t>
    </dgm:pt>
    <dgm:pt modelId="{2D7FB14C-ED72-4EF8-8F27-72DE4B407474}" type="sibTrans" cxnId="{D8D1DFE4-1C25-438E-8A14-7D4E563019F0}">
      <dgm:prSet/>
      <dgm:spPr/>
      <dgm:t>
        <a:bodyPr/>
        <a:lstStyle/>
        <a:p>
          <a:endParaRPr lang="en-US"/>
        </a:p>
      </dgm:t>
    </dgm:pt>
    <dgm:pt modelId="{2F2B6D5A-2B00-C647-9C35-EE0D230D219B}" type="pres">
      <dgm:prSet presAssocID="{CA4B253D-2CC4-4F5E-A23B-6B616AE317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54892C-8B23-7D48-A81B-1C7E9D3C0068}" type="pres">
      <dgm:prSet presAssocID="{DD8E8195-DD0A-4FD8-A8B8-70DE9AE579D2}" presName="hierRoot1" presStyleCnt="0"/>
      <dgm:spPr/>
    </dgm:pt>
    <dgm:pt modelId="{5F2C2F25-4072-324F-9770-9C126E1FEDD4}" type="pres">
      <dgm:prSet presAssocID="{DD8E8195-DD0A-4FD8-A8B8-70DE9AE579D2}" presName="composite" presStyleCnt="0"/>
      <dgm:spPr/>
    </dgm:pt>
    <dgm:pt modelId="{077D0F78-37DA-3241-A503-78A353E57FC3}" type="pres">
      <dgm:prSet presAssocID="{DD8E8195-DD0A-4FD8-A8B8-70DE9AE579D2}" presName="background" presStyleLbl="node0" presStyleIdx="0" presStyleCnt="2"/>
      <dgm:spPr/>
    </dgm:pt>
    <dgm:pt modelId="{D3694C8E-0301-EA4E-BE11-D7307E8521C1}" type="pres">
      <dgm:prSet presAssocID="{DD8E8195-DD0A-4FD8-A8B8-70DE9AE579D2}" presName="text" presStyleLbl="fgAcc0" presStyleIdx="0" presStyleCnt="2">
        <dgm:presLayoutVars>
          <dgm:chPref val="3"/>
        </dgm:presLayoutVars>
      </dgm:prSet>
      <dgm:spPr/>
    </dgm:pt>
    <dgm:pt modelId="{A06F2E4D-881D-0542-954A-D052E93952EF}" type="pres">
      <dgm:prSet presAssocID="{DD8E8195-DD0A-4FD8-A8B8-70DE9AE579D2}" presName="hierChild2" presStyleCnt="0"/>
      <dgm:spPr/>
    </dgm:pt>
    <dgm:pt modelId="{1946C59D-7A85-F249-B05E-C331F7A74814}" type="pres">
      <dgm:prSet presAssocID="{B483C243-0946-4F62-98F7-BF5024904F83}" presName="hierRoot1" presStyleCnt="0"/>
      <dgm:spPr/>
    </dgm:pt>
    <dgm:pt modelId="{69481EB7-1C1E-2D47-BE03-F85498E393FD}" type="pres">
      <dgm:prSet presAssocID="{B483C243-0946-4F62-98F7-BF5024904F83}" presName="composite" presStyleCnt="0"/>
      <dgm:spPr/>
    </dgm:pt>
    <dgm:pt modelId="{7E3C0334-A446-9347-A466-63E5EE4F9527}" type="pres">
      <dgm:prSet presAssocID="{B483C243-0946-4F62-98F7-BF5024904F83}" presName="background" presStyleLbl="node0" presStyleIdx="1" presStyleCnt="2"/>
      <dgm:spPr/>
    </dgm:pt>
    <dgm:pt modelId="{031A400D-5827-AD4A-BF53-9DB98049BBA2}" type="pres">
      <dgm:prSet presAssocID="{B483C243-0946-4F62-98F7-BF5024904F83}" presName="text" presStyleLbl="fgAcc0" presStyleIdx="1" presStyleCnt="2" custLinFactNeighborX="931" custLinFactNeighborY="510">
        <dgm:presLayoutVars>
          <dgm:chPref val="3"/>
        </dgm:presLayoutVars>
      </dgm:prSet>
      <dgm:spPr/>
    </dgm:pt>
    <dgm:pt modelId="{2F6D5E7E-4021-9D4E-81BC-AD62B61AB810}" type="pres">
      <dgm:prSet presAssocID="{B483C243-0946-4F62-98F7-BF5024904F83}" presName="hierChild2" presStyleCnt="0"/>
      <dgm:spPr/>
    </dgm:pt>
  </dgm:ptLst>
  <dgm:cxnLst>
    <dgm:cxn modelId="{9EBD7438-C33B-6743-B1D7-B3246083D3D6}" type="presOf" srcId="{B483C243-0946-4F62-98F7-BF5024904F83}" destId="{031A400D-5827-AD4A-BF53-9DB98049BBA2}" srcOrd="0" destOrd="0" presId="urn:microsoft.com/office/officeart/2005/8/layout/hierarchy1"/>
    <dgm:cxn modelId="{B39CBEA5-0856-6A4D-AAC2-53D747EF2E10}" type="presOf" srcId="{CA4B253D-2CC4-4F5E-A23B-6B616AE3176A}" destId="{2F2B6D5A-2B00-C647-9C35-EE0D230D219B}" srcOrd="0" destOrd="0" presId="urn:microsoft.com/office/officeart/2005/8/layout/hierarchy1"/>
    <dgm:cxn modelId="{81D0D5B7-8686-724D-BA4F-CC5EDB185FFD}" type="presOf" srcId="{DD8E8195-DD0A-4FD8-A8B8-70DE9AE579D2}" destId="{D3694C8E-0301-EA4E-BE11-D7307E8521C1}" srcOrd="0" destOrd="0" presId="urn:microsoft.com/office/officeart/2005/8/layout/hierarchy1"/>
    <dgm:cxn modelId="{477A8AD5-FFED-46D8-A2D6-E720F03666B7}" srcId="{CA4B253D-2CC4-4F5E-A23B-6B616AE3176A}" destId="{DD8E8195-DD0A-4FD8-A8B8-70DE9AE579D2}" srcOrd="0" destOrd="0" parTransId="{B970543C-9F24-4F07-84E4-D7079CE8D8BC}" sibTransId="{BE7CB88A-D1DF-42F6-AFB8-F9E7807E6CC8}"/>
    <dgm:cxn modelId="{D8D1DFE4-1C25-438E-8A14-7D4E563019F0}" srcId="{CA4B253D-2CC4-4F5E-A23B-6B616AE3176A}" destId="{B483C243-0946-4F62-98F7-BF5024904F83}" srcOrd="1" destOrd="0" parTransId="{E65D8270-0B4B-46B2-BD76-30E8594F5912}" sibTransId="{2D7FB14C-ED72-4EF8-8F27-72DE4B407474}"/>
    <dgm:cxn modelId="{F2B1B87F-2AF5-4C47-B787-BF1874DEBF84}" type="presParOf" srcId="{2F2B6D5A-2B00-C647-9C35-EE0D230D219B}" destId="{7154892C-8B23-7D48-A81B-1C7E9D3C0068}" srcOrd="0" destOrd="0" presId="urn:microsoft.com/office/officeart/2005/8/layout/hierarchy1"/>
    <dgm:cxn modelId="{94B00399-677A-A849-AC7F-653A8E37B28F}" type="presParOf" srcId="{7154892C-8B23-7D48-A81B-1C7E9D3C0068}" destId="{5F2C2F25-4072-324F-9770-9C126E1FEDD4}" srcOrd="0" destOrd="0" presId="urn:microsoft.com/office/officeart/2005/8/layout/hierarchy1"/>
    <dgm:cxn modelId="{9FE2B1A8-9788-E34A-A2B1-B9288BF49C27}" type="presParOf" srcId="{5F2C2F25-4072-324F-9770-9C126E1FEDD4}" destId="{077D0F78-37DA-3241-A503-78A353E57FC3}" srcOrd="0" destOrd="0" presId="urn:microsoft.com/office/officeart/2005/8/layout/hierarchy1"/>
    <dgm:cxn modelId="{3297BC0B-B53A-4A48-A242-304C628753FC}" type="presParOf" srcId="{5F2C2F25-4072-324F-9770-9C126E1FEDD4}" destId="{D3694C8E-0301-EA4E-BE11-D7307E8521C1}" srcOrd="1" destOrd="0" presId="urn:microsoft.com/office/officeart/2005/8/layout/hierarchy1"/>
    <dgm:cxn modelId="{48857756-6CD6-A743-B4E5-1E59A78F2271}" type="presParOf" srcId="{7154892C-8B23-7D48-A81B-1C7E9D3C0068}" destId="{A06F2E4D-881D-0542-954A-D052E93952EF}" srcOrd="1" destOrd="0" presId="urn:microsoft.com/office/officeart/2005/8/layout/hierarchy1"/>
    <dgm:cxn modelId="{C39A34F3-E595-1646-9C67-79C05928484A}" type="presParOf" srcId="{2F2B6D5A-2B00-C647-9C35-EE0D230D219B}" destId="{1946C59D-7A85-F249-B05E-C331F7A74814}" srcOrd="1" destOrd="0" presId="urn:microsoft.com/office/officeart/2005/8/layout/hierarchy1"/>
    <dgm:cxn modelId="{0CCA14F6-A858-BF47-A5AC-ECE6AADD6A42}" type="presParOf" srcId="{1946C59D-7A85-F249-B05E-C331F7A74814}" destId="{69481EB7-1C1E-2D47-BE03-F85498E393FD}" srcOrd="0" destOrd="0" presId="urn:microsoft.com/office/officeart/2005/8/layout/hierarchy1"/>
    <dgm:cxn modelId="{5B308D27-E5EE-FB48-A645-AEBE99DCFDB9}" type="presParOf" srcId="{69481EB7-1C1E-2D47-BE03-F85498E393FD}" destId="{7E3C0334-A446-9347-A466-63E5EE4F9527}" srcOrd="0" destOrd="0" presId="urn:microsoft.com/office/officeart/2005/8/layout/hierarchy1"/>
    <dgm:cxn modelId="{17624CD7-0009-0345-8187-4FB137826A89}" type="presParOf" srcId="{69481EB7-1C1E-2D47-BE03-F85498E393FD}" destId="{031A400D-5827-AD4A-BF53-9DB98049BBA2}" srcOrd="1" destOrd="0" presId="urn:microsoft.com/office/officeart/2005/8/layout/hierarchy1"/>
    <dgm:cxn modelId="{2AC99EA6-E3BA-5D43-A5D3-A26CF5790446}" type="presParOf" srcId="{1946C59D-7A85-F249-B05E-C331F7A74814}" destId="{2F6D5E7E-4021-9D4E-81BC-AD62B61AB8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4B253D-2CC4-4F5E-A23B-6B616AE3176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8E8195-DD0A-4FD8-A8B8-70DE9AE579D2}">
      <dgm:prSet custT="1"/>
      <dgm:spPr/>
      <dgm:t>
        <a:bodyPr/>
        <a:lstStyle/>
        <a:p>
          <a:pPr algn="l" rtl="0">
            <a:buFont typeface="Arial" panose="020B0604020202020204" pitchFamily="34" charset="0"/>
            <a:buChar char="•"/>
          </a:pPr>
          <a:r>
            <a:rPr lang="en" sz="1600" b="1" i="0" u="sng" dirty="0"/>
            <a:t>Server Architecture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sz="1600" b="1" i="0" dirty="0"/>
            <a:t>Framework Used:</a:t>
          </a:r>
          <a:r>
            <a:rPr lang="en" sz="1600" b="0" i="0" dirty="0"/>
            <a:t> Python Flask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sz="1600" b="1" i="0" dirty="0"/>
            <a:t>Architecture Style:</a:t>
          </a:r>
          <a:r>
            <a:rPr lang="en" sz="1600" b="0" i="0" dirty="0"/>
            <a:t> RESTful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sz="1600" b="1" i="0" dirty="0"/>
            <a:t>Main Functionality:</a:t>
          </a:r>
          <a:r>
            <a:rPr lang="en" sz="1600" b="0" i="0" dirty="0"/>
            <a:t> Manages entities such as users, communities, posts, events, and night watches.</a:t>
          </a:r>
          <a:endParaRPr lang="en-US" sz="1600" dirty="0"/>
        </a:p>
      </dgm:t>
    </dgm:pt>
    <dgm:pt modelId="{B970543C-9F24-4F07-84E4-D7079CE8D8BC}" type="parTrans" cxnId="{477A8AD5-FFED-46D8-A2D6-E720F03666B7}">
      <dgm:prSet/>
      <dgm:spPr/>
      <dgm:t>
        <a:bodyPr/>
        <a:lstStyle/>
        <a:p>
          <a:endParaRPr lang="en-US"/>
        </a:p>
      </dgm:t>
    </dgm:pt>
    <dgm:pt modelId="{BE7CB88A-D1DF-42F6-AFB8-F9E7807E6CC8}" type="sibTrans" cxnId="{477A8AD5-FFED-46D8-A2D6-E720F03666B7}">
      <dgm:prSet/>
      <dgm:spPr/>
      <dgm:t>
        <a:bodyPr/>
        <a:lstStyle/>
        <a:p>
          <a:endParaRPr lang="en-US"/>
        </a:p>
      </dgm:t>
    </dgm:pt>
    <dgm:pt modelId="{B483C243-0946-4F62-98F7-BF5024904F83}">
      <dgm:prSet custT="1"/>
      <dgm:spPr/>
      <dgm:t>
        <a:bodyPr/>
        <a:lstStyle/>
        <a:p>
          <a:pPr algn="l" rtl="0">
            <a:buFont typeface="Arial" panose="020B0604020202020204" pitchFamily="34" charset="0"/>
            <a:buChar char="•"/>
          </a:pPr>
          <a:r>
            <a:rPr lang="en" sz="1400" b="1" i="0" u="sng" dirty="0"/>
            <a:t>Service Layer Design Pattern</a:t>
          </a:r>
          <a:endParaRPr lang="en" sz="1400" b="0" i="0" u="sng" dirty="0"/>
        </a:p>
        <a:p>
          <a:pPr algn="l" rtl="0">
            <a:buFont typeface="Arial" panose="020B0604020202020204" pitchFamily="34" charset="0"/>
            <a:buChar char="•"/>
          </a:pPr>
          <a:r>
            <a:rPr lang="en" sz="1400" b="1" i="0" dirty="0"/>
            <a:t>Endpoint Definitions:</a:t>
          </a:r>
          <a:endParaRPr lang="en" sz="1400" b="0" i="0" dirty="0"/>
        </a:p>
        <a:p>
          <a:pPr algn="l" rtl="0">
            <a:buFont typeface="Arial" panose="020B0604020202020204" pitchFamily="34" charset="0"/>
            <a:buChar char="•"/>
          </a:pPr>
          <a:r>
            <a:rPr lang="en" sz="1400" b="1" i="0" dirty="0"/>
            <a:t>Retrieval:</a:t>
          </a:r>
          <a:r>
            <a:rPr lang="en" sz="1400" b="0" i="0" dirty="0"/>
            <a:t> GET requests to fetch data.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sz="1400" b="1" i="0" dirty="0"/>
            <a:t>Creation:</a:t>
          </a:r>
          <a:r>
            <a:rPr lang="en" sz="1400" b="0" i="0" dirty="0"/>
            <a:t> POST requests to add new entries.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sz="1400" b="1" i="0" dirty="0"/>
            <a:t>Updating:</a:t>
          </a:r>
          <a:r>
            <a:rPr lang="en" sz="1400" b="0" i="0" dirty="0"/>
            <a:t> PUT/PATCH requests to modify existing data.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sz="1400" b="1" i="0" dirty="0"/>
            <a:t>Deletion:</a:t>
          </a:r>
          <a:r>
            <a:rPr lang="en" sz="1400" b="0" i="0" dirty="0"/>
            <a:t> DELETE requests to remove data.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sz="1400" b="1" i="0" dirty="0"/>
            <a:t>Role of Service Layer:</a:t>
          </a:r>
          <a:endParaRPr lang="en" sz="1400" b="0" i="0" dirty="0"/>
        </a:p>
        <a:p>
          <a:pPr algn="l" rtl="0">
            <a:buFont typeface="Arial" panose="020B0604020202020204" pitchFamily="34" charset="0"/>
            <a:buChar char="•"/>
          </a:pPr>
          <a:r>
            <a:rPr lang="en" sz="1400" b="0" i="0" dirty="0"/>
            <a:t>Handles business logic for CRUD actions.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sz="1400" b="0" i="0" dirty="0"/>
            <a:t>Communicates directly with the MongoDB database.</a:t>
          </a:r>
          <a:endParaRPr lang="en-US" sz="1400" dirty="0"/>
        </a:p>
      </dgm:t>
    </dgm:pt>
    <dgm:pt modelId="{E65D8270-0B4B-46B2-BD76-30E8594F5912}" type="parTrans" cxnId="{D8D1DFE4-1C25-438E-8A14-7D4E563019F0}">
      <dgm:prSet/>
      <dgm:spPr/>
      <dgm:t>
        <a:bodyPr/>
        <a:lstStyle/>
        <a:p>
          <a:endParaRPr lang="en-US"/>
        </a:p>
      </dgm:t>
    </dgm:pt>
    <dgm:pt modelId="{2D7FB14C-ED72-4EF8-8F27-72DE4B407474}" type="sibTrans" cxnId="{D8D1DFE4-1C25-438E-8A14-7D4E563019F0}">
      <dgm:prSet/>
      <dgm:spPr/>
      <dgm:t>
        <a:bodyPr/>
        <a:lstStyle/>
        <a:p>
          <a:endParaRPr lang="en-US"/>
        </a:p>
      </dgm:t>
    </dgm:pt>
    <dgm:pt modelId="{2F2B6D5A-2B00-C647-9C35-EE0D230D219B}" type="pres">
      <dgm:prSet presAssocID="{CA4B253D-2CC4-4F5E-A23B-6B616AE317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54892C-8B23-7D48-A81B-1C7E9D3C0068}" type="pres">
      <dgm:prSet presAssocID="{DD8E8195-DD0A-4FD8-A8B8-70DE9AE579D2}" presName="hierRoot1" presStyleCnt="0"/>
      <dgm:spPr/>
    </dgm:pt>
    <dgm:pt modelId="{5F2C2F25-4072-324F-9770-9C126E1FEDD4}" type="pres">
      <dgm:prSet presAssocID="{DD8E8195-DD0A-4FD8-A8B8-70DE9AE579D2}" presName="composite" presStyleCnt="0"/>
      <dgm:spPr/>
    </dgm:pt>
    <dgm:pt modelId="{077D0F78-37DA-3241-A503-78A353E57FC3}" type="pres">
      <dgm:prSet presAssocID="{DD8E8195-DD0A-4FD8-A8B8-70DE9AE579D2}" presName="background" presStyleLbl="node0" presStyleIdx="0" presStyleCnt="2"/>
      <dgm:spPr/>
    </dgm:pt>
    <dgm:pt modelId="{D3694C8E-0301-EA4E-BE11-D7307E8521C1}" type="pres">
      <dgm:prSet presAssocID="{DD8E8195-DD0A-4FD8-A8B8-70DE9AE579D2}" presName="text" presStyleLbl="fgAcc0" presStyleIdx="0" presStyleCnt="2" custLinFactNeighborX="-3597" custLinFactNeighborY="-1214">
        <dgm:presLayoutVars>
          <dgm:chPref val="3"/>
        </dgm:presLayoutVars>
      </dgm:prSet>
      <dgm:spPr/>
    </dgm:pt>
    <dgm:pt modelId="{A06F2E4D-881D-0542-954A-D052E93952EF}" type="pres">
      <dgm:prSet presAssocID="{DD8E8195-DD0A-4FD8-A8B8-70DE9AE579D2}" presName="hierChild2" presStyleCnt="0"/>
      <dgm:spPr/>
    </dgm:pt>
    <dgm:pt modelId="{1946C59D-7A85-F249-B05E-C331F7A74814}" type="pres">
      <dgm:prSet presAssocID="{B483C243-0946-4F62-98F7-BF5024904F83}" presName="hierRoot1" presStyleCnt="0"/>
      <dgm:spPr/>
    </dgm:pt>
    <dgm:pt modelId="{69481EB7-1C1E-2D47-BE03-F85498E393FD}" type="pres">
      <dgm:prSet presAssocID="{B483C243-0946-4F62-98F7-BF5024904F83}" presName="composite" presStyleCnt="0"/>
      <dgm:spPr/>
    </dgm:pt>
    <dgm:pt modelId="{7E3C0334-A446-9347-A466-63E5EE4F9527}" type="pres">
      <dgm:prSet presAssocID="{B483C243-0946-4F62-98F7-BF5024904F83}" presName="background" presStyleLbl="node0" presStyleIdx="1" presStyleCnt="2"/>
      <dgm:spPr/>
    </dgm:pt>
    <dgm:pt modelId="{031A400D-5827-AD4A-BF53-9DB98049BBA2}" type="pres">
      <dgm:prSet presAssocID="{B483C243-0946-4F62-98F7-BF5024904F83}" presName="text" presStyleLbl="fgAcc0" presStyleIdx="1" presStyleCnt="2" custLinFactNeighborX="-2922" custLinFactNeighborY="-2023">
        <dgm:presLayoutVars>
          <dgm:chPref val="3"/>
        </dgm:presLayoutVars>
      </dgm:prSet>
      <dgm:spPr/>
    </dgm:pt>
    <dgm:pt modelId="{2F6D5E7E-4021-9D4E-81BC-AD62B61AB810}" type="pres">
      <dgm:prSet presAssocID="{B483C243-0946-4F62-98F7-BF5024904F83}" presName="hierChild2" presStyleCnt="0"/>
      <dgm:spPr/>
    </dgm:pt>
  </dgm:ptLst>
  <dgm:cxnLst>
    <dgm:cxn modelId="{9EBD7438-C33B-6743-B1D7-B3246083D3D6}" type="presOf" srcId="{B483C243-0946-4F62-98F7-BF5024904F83}" destId="{031A400D-5827-AD4A-BF53-9DB98049BBA2}" srcOrd="0" destOrd="0" presId="urn:microsoft.com/office/officeart/2005/8/layout/hierarchy1"/>
    <dgm:cxn modelId="{B39CBEA5-0856-6A4D-AAC2-53D747EF2E10}" type="presOf" srcId="{CA4B253D-2CC4-4F5E-A23B-6B616AE3176A}" destId="{2F2B6D5A-2B00-C647-9C35-EE0D230D219B}" srcOrd="0" destOrd="0" presId="urn:microsoft.com/office/officeart/2005/8/layout/hierarchy1"/>
    <dgm:cxn modelId="{81D0D5B7-8686-724D-BA4F-CC5EDB185FFD}" type="presOf" srcId="{DD8E8195-DD0A-4FD8-A8B8-70DE9AE579D2}" destId="{D3694C8E-0301-EA4E-BE11-D7307E8521C1}" srcOrd="0" destOrd="0" presId="urn:microsoft.com/office/officeart/2005/8/layout/hierarchy1"/>
    <dgm:cxn modelId="{477A8AD5-FFED-46D8-A2D6-E720F03666B7}" srcId="{CA4B253D-2CC4-4F5E-A23B-6B616AE3176A}" destId="{DD8E8195-DD0A-4FD8-A8B8-70DE9AE579D2}" srcOrd="0" destOrd="0" parTransId="{B970543C-9F24-4F07-84E4-D7079CE8D8BC}" sibTransId="{BE7CB88A-D1DF-42F6-AFB8-F9E7807E6CC8}"/>
    <dgm:cxn modelId="{D8D1DFE4-1C25-438E-8A14-7D4E563019F0}" srcId="{CA4B253D-2CC4-4F5E-A23B-6B616AE3176A}" destId="{B483C243-0946-4F62-98F7-BF5024904F83}" srcOrd="1" destOrd="0" parTransId="{E65D8270-0B4B-46B2-BD76-30E8594F5912}" sibTransId="{2D7FB14C-ED72-4EF8-8F27-72DE4B407474}"/>
    <dgm:cxn modelId="{F2B1B87F-2AF5-4C47-B787-BF1874DEBF84}" type="presParOf" srcId="{2F2B6D5A-2B00-C647-9C35-EE0D230D219B}" destId="{7154892C-8B23-7D48-A81B-1C7E9D3C0068}" srcOrd="0" destOrd="0" presId="urn:microsoft.com/office/officeart/2005/8/layout/hierarchy1"/>
    <dgm:cxn modelId="{94B00399-677A-A849-AC7F-653A8E37B28F}" type="presParOf" srcId="{7154892C-8B23-7D48-A81B-1C7E9D3C0068}" destId="{5F2C2F25-4072-324F-9770-9C126E1FEDD4}" srcOrd="0" destOrd="0" presId="urn:microsoft.com/office/officeart/2005/8/layout/hierarchy1"/>
    <dgm:cxn modelId="{9FE2B1A8-9788-E34A-A2B1-B9288BF49C27}" type="presParOf" srcId="{5F2C2F25-4072-324F-9770-9C126E1FEDD4}" destId="{077D0F78-37DA-3241-A503-78A353E57FC3}" srcOrd="0" destOrd="0" presId="urn:microsoft.com/office/officeart/2005/8/layout/hierarchy1"/>
    <dgm:cxn modelId="{3297BC0B-B53A-4A48-A242-304C628753FC}" type="presParOf" srcId="{5F2C2F25-4072-324F-9770-9C126E1FEDD4}" destId="{D3694C8E-0301-EA4E-BE11-D7307E8521C1}" srcOrd="1" destOrd="0" presId="urn:microsoft.com/office/officeart/2005/8/layout/hierarchy1"/>
    <dgm:cxn modelId="{48857756-6CD6-A743-B4E5-1E59A78F2271}" type="presParOf" srcId="{7154892C-8B23-7D48-A81B-1C7E9D3C0068}" destId="{A06F2E4D-881D-0542-954A-D052E93952EF}" srcOrd="1" destOrd="0" presId="urn:microsoft.com/office/officeart/2005/8/layout/hierarchy1"/>
    <dgm:cxn modelId="{C39A34F3-E595-1646-9C67-79C05928484A}" type="presParOf" srcId="{2F2B6D5A-2B00-C647-9C35-EE0D230D219B}" destId="{1946C59D-7A85-F249-B05E-C331F7A74814}" srcOrd="1" destOrd="0" presId="urn:microsoft.com/office/officeart/2005/8/layout/hierarchy1"/>
    <dgm:cxn modelId="{0CCA14F6-A858-BF47-A5AC-ECE6AADD6A42}" type="presParOf" srcId="{1946C59D-7A85-F249-B05E-C331F7A74814}" destId="{69481EB7-1C1E-2D47-BE03-F85498E393FD}" srcOrd="0" destOrd="0" presId="urn:microsoft.com/office/officeart/2005/8/layout/hierarchy1"/>
    <dgm:cxn modelId="{5B308D27-E5EE-FB48-A645-AEBE99DCFDB9}" type="presParOf" srcId="{69481EB7-1C1E-2D47-BE03-F85498E393FD}" destId="{7E3C0334-A446-9347-A466-63E5EE4F9527}" srcOrd="0" destOrd="0" presId="urn:microsoft.com/office/officeart/2005/8/layout/hierarchy1"/>
    <dgm:cxn modelId="{17624CD7-0009-0345-8187-4FB137826A89}" type="presParOf" srcId="{69481EB7-1C1E-2D47-BE03-F85498E393FD}" destId="{031A400D-5827-AD4A-BF53-9DB98049BBA2}" srcOrd="1" destOrd="0" presId="urn:microsoft.com/office/officeart/2005/8/layout/hierarchy1"/>
    <dgm:cxn modelId="{2AC99EA6-E3BA-5D43-A5D3-A26CF5790446}" type="presParOf" srcId="{1946C59D-7A85-F249-B05E-C331F7A74814}" destId="{2F6D5E7E-4021-9D4E-81BC-AD62B61AB8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4B253D-2CC4-4F5E-A23B-6B616AE3176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8E8195-DD0A-4FD8-A8B8-70DE9AE579D2}">
      <dgm:prSet/>
      <dgm:spPr/>
      <dgm:t>
        <a:bodyPr/>
        <a:lstStyle/>
        <a:p>
          <a:pPr algn="l" rtl="0">
            <a:buFont typeface="Arial" panose="020B0604020202020204" pitchFamily="34" charset="0"/>
            <a:buChar char="•"/>
          </a:pPr>
          <a:r>
            <a:rPr lang="en" b="1" i="0" u="sng"/>
            <a:t>Database Integration</a:t>
          </a:r>
          <a:endParaRPr lang="en" b="0" i="0" u="sng"/>
        </a:p>
        <a:p>
          <a:pPr algn="l" rtl="0">
            <a:buFont typeface="Arial" panose="020B0604020202020204" pitchFamily="34" charset="0"/>
            <a:buChar char="•"/>
          </a:pPr>
          <a:r>
            <a:rPr lang="en" b="1" i="0"/>
            <a:t>Storage:</a:t>
          </a:r>
          <a:r>
            <a:rPr lang="en" b="0" i="0"/>
            <a:t> Each entity stored in its MongoDB collection.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b="1" i="0"/>
            <a:t>Benefits:</a:t>
          </a:r>
          <a:r>
            <a:rPr lang="en" b="0" i="0"/>
            <a:t> Seamless storage and querying of structured and dynamic data.</a:t>
          </a:r>
          <a:endParaRPr lang="en-US"/>
        </a:p>
      </dgm:t>
    </dgm:pt>
    <dgm:pt modelId="{B970543C-9F24-4F07-84E4-D7079CE8D8BC}" type="parTrans" cxnId="{477A8AD5-FFED-46D8-A2D6-E720F03666B7}">
      <dgm:prSet/>
      <dgm:spPr/>
      <dgm:t>
        <a:bodyPr/>
        <a:lstStyle/>
        <a:p>
          <a:endParaRPr lang="en-US"/>
        </a:p>
      </dgm:t>
    </dgm:pt>
    <dgm:pt modelId="{BE7CB88A-D1DF-42F6-AFB8-F9E7807E6CC8}" type="sibTrans" cxnId="{477A8AD5-FFED-46D8-A2D6-E720F03666B7}">
      <dgm:prSet/>
      <dgm:spPr/>
      <dgm:t>
        <a:bodyPr/>
        <a:lstStyle/>
        <a:p>
          <a:endParaRPr lang="en-US"/>
        </a:p>
      </dgm:t>
    </dgm:pt>
    <dgm:pt modelId="{B483C243-0946-4F62-98F7-BF5024904F83}">
      <dgm:prSet/>
      <dgm:spPr/>
      <dgm:t>
        <a:bodyPr/>
        <a:lstStyle/>
        <a:p>
          <a:pPr algn="l" rtl="0">
            <a:buFont typeface="Arial" panose="020B0604020202020204" pitchFamily="34" charset="0"/>
            <a:buChar char="•"/>
          </a:pPr>
          <a:r>
            <a:rPr lang="en" b="1" i="0" u="sng"/>
            <a:t>Support Systems</a:t>
          </a:r>
          <a:endParaRPr lang="en" b="0" i="0" u="sng"/>
        </a:p>
        <a:p>
          <a:pPr algn="l" rtl="0">
            <a:buFont typeface="Arial" panose="020B0604020202020204" pitchFamily="34" charset="0"/>
            <a:buChar char="•"/>
          </a:pPr>
          <a:r>
            <a:rPr lang="en" b="1" i="0"/>
            <a:t>Logging:</a:t>
          </a:r>
          <a:r>
            <a:rPr lang="en" b="0" i="0"/>
            <a:t> Tracks activities of each function, assists in debugging and monitoring.</a:t>
          </a:r>
        </a:p>
        <a:p>
          <a:pPr algn="l" rtl="0">
            <a:buFont typeface="Arial" panose="020B0604020202020204" pitchFamily="34" charset="0"/>
            <a:buChar char="•"/>
          </a:pPr>
          <a:r>
            <a:rPr lang="en" b="1" i="0"/>
            <a:t>Testing:</a:t>
          </a:r>
          <a:r>
            <a:rPr lang="en" b="0" i="0"/>
            <a:t> Comprehensive testing suite to ensure API reliability and functionality.</a:t>
          </a:r>
          <a:endParaRPr lang="en-US"/>
        </a:p>
      </dgm:t>
    </dgm:pt>
    <dgm:pt modelId="{E65D8270-0B4B-46B2-BD76-30E8594F5912}" type="parTrans" cxnId="{D8D1DFE4-1C25-438E-8A14-7D4E563019F0}">
      <dgm:prSet/>
      <dgm:spPr/>
      <dgm:t>
        <a:bodyPr/>
        <a:lstStyle/>
        <a:p>
          <a:endParaRPr lang="en-US"/>
        </a:p>
      </dgm:t>
    </dgm:pt>
    <dgm:pt modelId="{2D7FB14C-ED72-4EF8-8F27-72DE4B407474}" type="sibTrans" cxnId="{D8D1DFE4-1C25-438E-8A14-7D4E563019F0}">
      <dgm:prSet/>
      <dgm:spPr/>
      <dgm:t>
        <a:bodyPr/>
        <a:lstStyle/>
        <a:p>
          <a:endParaRPr lang="en-US"/>
        </a:p>
      </dgm:t>
    </dgm:pt>
    <dgm:pt modelId="{2F2B6D5A-2B00-C647-9C35-EE0D230D219B}" type="pres">
      <dgm:prSet presAssocID="{CA4B253D-2CC4-4F5E-A23B-6B616AE317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54892C-8B23-7D48-A81B-1C7E9D3C0068}" type="pres">
      <dgm:prSet presAssocID="{DD8E8195-DD0A-4FD8-A8B8-70DE9AE579D2}" presName="hierRoot1" presStyleCnt="0"/>
      <dgm:spPr/>
    </dgm:pt>
    <dgm:pt modelId="{5F2C2F25-4072-324F-9770-9C126E1FEDD4}" type="pres">
      <dgm:prSet presAssocID="{DD8E8195-DD0A-4FD8-A8B8-70DE9AE579D2}" presName="composite" presStyleCnt="0"/>
      <dgm:spPr/>
    </dgm:pt>
    <dgm:pt modelId="{077D0F78-37DA-3241-A503-78A353E57FC3}" type="pres">
      <dgm:prSet presAssocID="{DD8E8195-DD0A-4FD8-A8B8-70DE9AE579D2}" presName="background" presStyleLbl="node0" presStyleIdx="0" presStyleCnt="2"/>
      <dgm:spPr/>
    </dgm:pt>
    <dgm:pt modelId="{D3694C8E-0301-EA4E-BE11-D7307E8521C1}" type="pres">
      <dgm:prSet presAssocID="{DD8E8195-DD0A-4FD8-A8B8-70DE9AE579D2}" presName="text" presStyleLbl="fgAcc0" presStyleIdx="0" presStyleCnt="2">
        <dgm:presLayoutVars>
          <dgm:chPref val="3"/>
        </dgm:presLayoutVars>
      </dgm:prSet>
      <dgm:spPr/>
    </dgm:pt>
    <dgm:pt modelId="{A06F2E4D-881D-0542-954A-D052E93952EF}" type="pres">
      <dgm:prSet presAssocID="{DD8E8195-DD0A-4FD8-A8B8-70DE9AE579D2}" presName="hierChild2" presStyleCnt="0"/>
      <dgm:spPr/>
    </dgm:pt>
    <dgm:pt modelId="{1946C59D-7A85-F249-B05E-C331F7A74814}" type="pres">
      <dgm:prSet presAssocID="{B483C243-0946-4F62-98F7-BF5024904F83}" presName="hierRoot1" presStyleCnt="0"/>
      <dgm:spPr/>
    </dgm:pt>
    <dgm:pt modelId="{69481EB7-1C1E-2D47-BE03-F85498E393FD}" type="pres">
      <dgm:prSet presAssocID="{B483C243-0946-4F62-98F7-BF5024904F83}" presName="composite" presStyleCnt="0"/>
      <dgm:spPr/>
    </dgm:pt>
    <dgm:pt modelId="{7E3C0334-A446-9347-A466-63E5EE4F9527}" type="pres">
      <dgm:prSet presAssocID="{B483C243-0946-4F62-98F7-BF5024904F83}" presName="background" presStyleLbl="node0" presStyleIdx="1" presStyleCnt="2"/>
      <dgm:spPr/>
    </dgm:pt>
    <dgm:pt modelId="{031A400D-5827-AD4A-BF53-9DB98049BBA2}" type="pres">
      <dgm:prSet presAssocID="{B483C243-0946-4F62-98F7-BF5024904F83}" presName="text" presStyleLbl="fgAcc0" presStyleIdx="1" presStyleCnt="2">
        <dgm:presLayoutVars>
          <dgm:chPref val="3"/>
        </dgm:presLayoutVars>
      </dgm:prSet>
      <dgm:spPr/>
    </dgm:pt>
    <dgm:pt modelId="{2F6D5E7E-4021-9D4E-81BC-AD62B61AB810}" type="pres">
      <dgm:prSet presAssocID="{B483C243-0946-4F62-98F7-BF5024904F83}" presName="hierChild2" presStyleCnt="0"/>
      <dgm:spPr/>
    </dgm:pt>
  </dgm:ptLst>
  <dgm:cxnLst>
    <dgm:cxn modelId="{9EBD7438-C33B-6743-B1D7-B3246083D3D6}" type="presOf" srcId="{B483C243-0946-4F62-98F7-BF5024904F83}" destId="{031A400D-5827-AD4A-BF53-9DB98049BBA2}" srcOrd="0" destOrd="0" presId="urn:microsoft.com/office/officeart/2005/8/layout/hierarchy1"/>
    <dgm:cxn modelId="{B39CBEA5-0856-6A4D-AAC2-53D747EF2E10}" type="presOf" srcId="{CA4B253D-2CC4-4F5E-A23B-6B616AE3176A}" destId="{2F2B6D5A-2B00-C647-9C35-EE0D230D219B}" srcOrd="0" destOrd="0" presId="urn:microsoft.com/office/officeart/2005/8/layout/hierarchy1"/>
    <dgm:cxn modelId="{81D0D5B7-8686-724D-BA4F-CC5EDB185FFD}" type="presOf" srcId="{DD8E8195-DD0A-4FD8-A8B8-70DE9AE579D2}" destId="{D3694C8E-0301-EA4E-BE11-D7307E8521C1}" srcOrd="0" destOrd="0" presId="urn:microsoft.com/office/officeart/2005/8/layout/hierarchy1"/>
    <dgm:cxn modelId="{477A8AD5-FFED-46D8-A2D6-E720F03666B7}" srcId="{CA4B253D-2CC4-4F5E-A23B-6B616AE3176A}" destId="{DD8E8195-DD0A-4FD8-A8B8-70DE9AE579D2}" srcOrd="0" destOrd="0" parTransId="{B970543C-9F24-4F07-84E4-D7079CE8D8BC}" sibTransId="{BE7CB88A-D1DF-42F6-AFB8-F9E7807E6CC8}"/>
    <dgm:cxn modelId="{D8D1DFE4-1C25-438E-8A14-7D4E563019F0}" srcId="{CA4B253D-2CC4-4F5E-A23B-6B616AE3176A}" destId="{B483C243-0946-4F62-98F7-BF5024904F83}" srcOrd="1" destOrd="0" parTransId="{E65D8270-0B4B-46B2-BD76-30E8594F5912}" sibTransId="{2D7FB14C-ED72-4EF8-8F27-72DE4B407474}"/>
    <dgm:cxn modelId="{F2B1B87F-2AF5-4C47-B787-BF1874DEBF84}" type="presParOf" srcId="{2F2B6D5A-2B00-C647-9C35-EE0D230D219B}" destId="{7154892C-8B23-7D48-A81B-1C7E9D3C0068}" srcOrd="0" destOrd="0" presId="urn:microsoft.com/office/officeart/2005/8/layout/hierarchy1"/>
    <dgm:cxn modelId="{94B00399-677A-A849-AC7F-653A8E37B28F}" type="presParOf" srcId="{7154892C-8B23-7D48-A81B-1C7E9D3C0068}" destId="{5F2C2F25-4072-324F-9770-9C126E1FEDD4}" srcOrd="0" destOrd="0" presId="urn:microsoft.com/office/officeart/2005/8/layout/hierarchy1"/>
    <dgm:cxn modelId="{9FE2B1A8-9788-E34A-A2B1-B9288BF49C27}" type="presParOf" srcId="{5F2C2F25-4072-324F-9770-9C126E1FEDD4}" destId="{077D0F78-37DA-3241-A503-78A353E57FC3}" srcOrd="0" destOrd="0" presId="urn:microsoft.com/office/officeart/2005/8/layout/hierarchy1"/>
    <dgm:cxn modelId="{3297BC0B-B53A-4A48-A242-304C628753FC}" type="presParOf" srcId="{5F2C2F25-4072-324F-9770-9C126E1FEDD4}" destId="{D3694C8E-0301-EA4E-BE11-D7307E8521C1}" srcOrd="1" destOrd="0" presId="urn:microsoft.com/office/officeart/2005/8/layout/hierarchy1"/>
    <dgm:cxn modelId="{48857756-6CD6-A743-B4E5-1E59A78F2271}" type="presParOf" srcId="{7154892C-8B23-7D48-A81B-1C7E9D3C0068}" destId="{A06F2E4D-881D-0542-954A-D052E93952EF}" srcOrd="1" destOrd="0" presId="urn:microsoft.com/office/officeart/2005/8/layout/hierarchy1"/>
    <dgm:cxn modelId="{C39A34F3-E595-1646-9C67-79C05928484A}" type="presParOf" srcId="{2F2B6D5A-2B00-C647-9C35-EE0D230D219B}" destId="{1946C59D-7A85-F249-B05E-C331F7A74814}" srcOrd="1" destOrd="0" presId="urn:microsoft.com/office/officeart/2005/8/layout/hierarchy1"/>
    <dgm:cxn modelId="{0CCA14F6-A858-BF47-A5AC-ECE6AADD6A42}" type="presParOf" srcId="{1946C59D-7A85-F249-B05E-C331F7A74814}" destId="{69481EB7-1C1E-2D47-BE03-F85498E393FD}" srcOrd="0" destOrd="0" presId="urn:microsoft.com/office/officeart/2005/8/layout/hierarchy1"/>
    <dgm:cxn modelId="{5B308D27-E5EE-FB48-A645-AEBE99DCFDB9}" type="presParOf" srcId="{69481EB7-1C1E-2D47-BE03-F85498E393FD}" destId="{7E3C0334-A446-9347-A466-63E5EE4F9527}" srcOrd="0" destOrd="0" presId="urn:microsoft.com/office/officeart/2005/8/layout/hierarchy1"/>
    <dgm:cxn modelId="{17624CD7-0009-0345-8187-4FB137826A89}" type="presParOf" srcId="{69481EB7-1C1E-2D47-BE03-F85498E393FD}" destId="{031A400D-5827-AD4A-BF53-9DB98049BBA2}" srcOrd="1" destOrd="0" presId="urn:microsoft.com/office/officeart/2005/8/layout/hierarchy1"/>
    <dgm:cxn modelId="{2AC99EA6-E3BA-5D43-A5D3-A26CF5790446}" type="presParOf" srcId="{1946C59D-7A85-F249-B05E-C331F7A74814}" destId="{2F6D5E7E-4021-9D4E-81BC-AD62B61AB8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4B253D-2CC4-4F5E-A23B-6B616AE3176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83C243-0946-4F62-98F7-BF5024904F83}">
      <dgm:prSet custT="1"/>
      <dgm:spPr/>
      <dgm:t>
        <a:bodyPr/>
        <a:lstStyle/>
        <a:p>
          <a:pPr algn="l" rtl="0">
            <a:buFont typeface="Arial" panose="020B0604020202020204" pitchFamily="34" charset="0"/>
            <a:buNone/>
          </a:pPr>
          <a:r>
            <a:rPr lang="en-US" sz="1800" b="1" i="0" u="sng" dirty="0">
              <a:solidFill>
                <a:schemeClr val="tx1"/>
              </a:solidFill>
              <a:effectLst/>
              <a:latin typeface="Söhne"/>
            </a:rPr>
            <a:t>Dynamic Schema</a:t>
          </a:r>
          <a:r>
            <a:rPr lang="en-US" sz="1800" b="1" i="0" dirty="0">
              <a:solidFill>
                <a:schemeClr val="tx1"/>
              </a:solidFill>
              <a:effectLst/>
              <a:latin typeface="Söhne"/>
            </a:rPr>
            <a:t>:</a:t>
          </a:r>
          <a:r>
            <a:rPr lang="en-US" sz="1800" b="0" i="0" dirty="0">
              <a:solidFill>
                <a:schemeClr val="tx1"/>
              </a:solidFill>
              <a:effectLst/>
              <a:latin typeface="Söhne"/>
            </a:rPr>
            <a:t> Adapts to diverse data types and structures.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b="1" i="0" u="sng" dirty="0">
              <a:solidFill>
                <a:schemeClr val="tx1"/>
              </a:solidFill>
              <a:effectLst/>
              <a:latin typeface="Söhne"/>
            </a:rPr>
            <a:t>Scalability</a:t>
          </a:r>
          <a:r>
            <a:rPr lang="en-US" sz="1800" b="1" i="0" dirty="0">
              <a:solidFill>
                <a:schemeClr val="tx1"/>
              </a:solidFill>
              <a:effectLst/>
              <a:latin typeface="Söhne"/>
            </a:rPr>
            <a:t>:</a:t>
          </a:r>
          <a:r>
            <a:rPr lang="en-US" sz="1800" b="0" i="0" dirty="0">
              <a:solidFill>
                <a:schemeClr val="tx1"/>
              </a:solidFill>
              <a:effectLst/>
              <a:latin typeface="Söhne"/>
            </a:rPr>
            <a:t> Handles growing data volumes efficiently.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b="1" i="0" u="sng" dirty="0">
              <a:solidFill>
                <a:schemeClr val="tx1"/>
              </a:solidFill>
              <a:effectLst/>
              <a:latin typeface="Söhne"/>
            </a:rPr>
            <a:t>Performance</a:t>
          </a:r>
          <a:r>
            <a:rPr lang="en-US" sz="1800" b="1" i="0" dirty="0">
              <a:solidFill>
                <a:schemeClr val="tx1"/>
              </a:solidFill>
              <a:effectLst/>
              <a:latin typeface="Söhne"/>
            </a:rPr>
            <a:t>:</a:t>
          </a:r>
          <a:r>
            <a:rPr lang="en-US" sz="1800" b="0" i="0" dirty="0">
              <a:solidFill>
                <a:schemeClr val="tx1"/>
              </a:solidFill>
              <a:effectLst/>
              <a:latin typeface="Söhne"/>
            </a:rPr>
            <a:t> Optimized for fast data operations.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b="1" i="0" u="sng" dirty="0">
              <a:solidFill>
                <a:schemeClr val="tx1"/>
              </a:solidFill>
              <a:effectLst/>
              <a:latin typeface="Söhne"/>
            </a:rPr>
            <a:t>Geospatial Features</a:t>
          </a:r>
          <a:r>
            <a:rPr lang="en-US" sz="1800" b="1" i="0" dirty="0">
              <a:solidFill>
                <a:schemeClr val="tx1"/>
              </a:solidFill>
              <a:effectLst/>
              <a:latin typeface="Söhne"/>
            </a:rPr>
            <a:t>:</a:t>
          </a:r>
          <a:r>
            <a:rPr lang="en-US" sz="1800" b="0" i="0" dirty="0">
              <a:solidFill>
                <a:schemeClr val="tx1"/>
              </a:solidFill>
              <a:effectLst/>
              <a:latin typeface="Söhne"/>
            </a:rPr>
            <a:t> Supports location-based services</a:t>
          </a:r>
          <a:r>
            <a:rPr lang="en-US" sz="1600" b="0" i="0" dirty="0">
              <a:solidFill>
                <a:schemeClr val="tx1"/>
              </a:solidFill>
              <a:effectLst/>
              <a:latin typeface="Söhne"/>
            </a:rPr>
            <a:t>.</a:t>
          </a:r>
          <a:endParaRPr lang="en-US" sz="1600" dirty="0"/>
        </a:p>
      </dgm:t>
    </dgm:pt>
    <dgm:pt modelId="{E65D8270-0B4B-46B2-BD76-30E8594F5912}" type="parTrans" cxnId="{D8D1DFE4-1C25-438E-8A14-7D4E563019F0}">
      <dgm:prSet/>
      <dgm:spPr/>
      <dgm:t>
        <a:bodyPr/>
        <a:lstStyle/>
        <a:p>
          <a:endParaRPr lang="en-US"/>
        </a:p>
      </dgm:t>
    </dgm:pt>
    <dgm:pt modelId="{2D7FB14C-ED72-4EF8-8F27-72DE4B407474}" type="sibTrans" cxnId="{D8D1DFE4-1C25-438E-8A14-7D4E563019F0}">
      <dgm:prSet/>
      <dgm:spPr/>
      <dgm:t>
        <a:bodyPr/>
        <a:lstStyle/>
        <a:p>
          <a:endParaRPr lang="en-US"/>
        </a:p>
      </dgm:t>
    </dgm:pt>
    <dgm:pt modelId="{2F2B6D5A-2B00-C647-9C35-EE0D230D219B}" type="pres">
      <dgm:prSet presAssocID="{CA4B253D-2CC4-4F5E-A23B-6B616AE317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46C59D-7A85-F249-B05E-C331F7A74814}" type="pres">
      <dgm:prSet presAssocID="{B483C243-0946-4F62-98F7-BF5024904F83}" presName="hierRoot1" presStyleCnt="0"/>
      <dgm:spPr/>
    </dgm:pt>
    <dgm:pt modelId="{69481EB7-1C1E-2D47-BE03-F85498E393FD}" type="pres">
      <dgm:prSet presAssocID="{B483C243-0946-4F62-98F7-BF5024904F83}" presName="composite" presStyleCnt="0"/>
      <dgm:spPr/>
    </dgm:pt>
    <dgm:pt modelId="{7E3C0334-A446-9347-A466-63E5EE4F9527}" type="pres">
      <dgm:prSet presAssocID="{B483C243-0946-4F62-98F7-BF5024904F83}" presName="background" presStyleLbl="node0" presStyleIdx="0" presStyleCnt="1"/>
      <dgm:spPr/>
    </dgm:pt>
    <dgm:pt modelId="{031A400D-5827-AD4A-BF53-9DB98049BBA2}" type="pres">
      <dgm:prSet presAssocID="{B483C243-0946-4F62-98F7-BF5024904F83}" presName="text" presStyleLbl="fgAcc0" presStyleIdx="0" presStyleCnt="1" custScaleX="119264" custScaleY="112589" custLinFactNeighborX="-7334" custLinFactNeighborY="-2099">
        <dgm:presLayoutVars>
          <dgm:chPref val="3"/>
        </dgm:presLayoutVars>
      </dgm:prSet>
      <dgm:spPr/>
    </dgm:pt>
    <dgm:pt modelId="{2F6D5E7E-4021-9D4E-81BC-AD62B61AB810}" type="pres">
      <dgm:prSet presAssocID="{B483C243-0946-4F62-98F7-BF5024904F83}" presName="hierChild2" presStyleCnt="0"/>
      <dgm:spPr/>
    </dgm:pt>
  </dgm:ptLst>
  <dgm:cxnLst>
    <dgm:cxn modelId="{9EBD7438-C33B-6743-B1D7-B3246083D3D6}" type="presOf" srcId="{B483C243-0946-4F62-98F7-BF5024904F83}" destId="{031A400D-5827-AD4A-BF53-9DB98049BBA2}" srcOrd="0" destOrd="0" presId="urn:microsoft.com/office/officeart/2005/8/layout/hierarchy1"/>
    <dgm:cxn modelId="{B39CBEA5-0856-6A4D-AAC2-53D747EF2E10}" type="presOf" srcId="{CA4B253D-2CC4-4F5E-A23B-6B616AE3176A}" destId="{2F2B6D5A-2B00-C647-9C35-EE0D230D219B}" srcOrd="0" destOrd="0" presId="urn:microsoft.com/office/officeart/2005/8/layout/hierarchy1"/>
    <dgm:cxn modelId="{D8D1DFE4-1C25-438E-8A14-7D4E563019F0}" srcId="{CA4B253D-2CC4-4F5E-A23B-6B616AE3176A}" destId="{B483C243-0946-4F62-98F7-BF5024904F83}" srcOrd="0" destOrd="0" parTransId="{E65D8270-0B4B-46B2-BD76-30E8594F5912}" sibTransId="{2D7FB14C-ED72-4EF8-8F27-72DE4B407474}"/>
    <dgm:cxn modelId="{C39A34F3-E595-1646-9C67-79C05928484A}" type="presParOf" srcId="{2F2B6D5A-2B00-C647-9C35-EE0D230D219B}" destId="{1946C59D-7A85-F249-B05E-C331F7A74814}" srcOrd="0" destOrd="0" presId="urn:microsoft.com/office/officeart/2005/8/layout/hierarchy1"/>
    <dgm:cxn modelId="{0CCA14F6-A858-BF47-A5AC-ECE6AADD6A42}" type="presParOf" srcId="{1946C59D-7A85-F249-B05E-C331F7A74814}" destId="{69481EB7-1C1E-2D47-BE03-F85498E393FD}" srcOrd="0" destOrd="0" presId="urn:microsoft.com/office/officeart/2005/8/layout/hierarchy1"/>
    <dgm:cxn modelId="{5B308D27-E5EE-FB48-A645-AEBE99DCFDB9}" type="presParOf" srcId="{69481EB7-1C1E-2D47-BE03-F85498E393FD}" destId="{7E3C0334-A446-9347-A466-63E5EE4F9527}" srcOrd="0" destOrd="0" presId="urn:microsoft.com/office/officeart/2005/8/layout/hierarchy1"/>
    <dgm:cxn modelId="{17624CD7-0009-0345-8187-4FB137826A89}" type="presParOf" srcId="{69481EB7-1C1E-2D47-BE03-F85498E393FD}" destId="{031A400D-5827-AD4A-BF53-9DB98049BBA2}" srcOrd="1" destOrd="0" presId="urn:microsoft.com/office/officeart/2005/8/layout/hierarchy1"/>
    <dgm:cxn modelId="{2AC99EA6-E3BA-5D43-A5D3-A26CF5790446}" type="presParOf" srcId="{1946C59D-7A85-F249-B05E-C331F7A74814}" destId="{2F6D5E7E-4021-9D4E-81BC-AD62B61AB8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4B253D-2CC4-4F5E-A23B-6B616AE3176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8E8195-DD0A-4FD8-A8B8-70DE9AE579D2}">
      <dgm:prSet custT="1"/>
      <dgm:spPr/>
      <dgm:t>
        <a:bodyPr/>
        <a:lstStyle/>
        <a:p>
          <a:pPr algn="l" rtl="0"/>
          <a:r>
            <a:rPr lang="en-US" sz="1600" b="1" i="0" u="sng" dirty="0"/>
            <a:t>Functionality and Objectives</a:t>
          </a:r>
          <a:r>
            <a:rPr lang="en-US" sz="1600" b="1" i="0" dirty="0"/>
            <a:t>:</a:t>
          </a:r>
          <a:endParaRPr lang="en-US" sz="1600" b="0" i="0" dirty="0"/>
        </a:p>
        <a:p>
          <a:pPr algn="l">
            <a:buFont typeface="+mj-lt"/>
            <a:buAutoNum type="arabicPeriod"/>
          </a:pPr>
          <a:r>
            <a:rPr lang="en-US" sz="1600" b="1" i="0" dirty="0"/>
            <a:t>Achieved:</a:t>
          </a:r>
          <a:r>
            <a:rPr lang="en-US" sz="1600" b="0" i="0" dirty="0"/>
            <a:t> The app effectively meets set objectives, enhancing community engagement and safety.</a:t>
          </a:r>
        </a:p>
        <a:p>
          <a:pPr algn="l">
            <a:buFont typeface="+mj-lt"/>
            <a:buAutoNum type="arabicPeriod"/>
          </a:pPr>
          <a:endParaRPr lang="en-US" sz="1600" b="0" i="0" dirty="0"/>
        </a:p>
        <a:p>
          <a:pPr algn="l">
            <a:buFont typeface="+mj-lt"/>
            <a:buAutoNum type="arabicPeriod"/>
          </a:pPr>
          <a:r>
            <a:rPr lang="en-US" sz="1600" b="1" i="0" u="sng" dirty="0"/>
            <a:t>User Reach</a:t>
          </a:r>
          <a:r>
            <a:rPr lang="en-US" sz="1600" b="1" i="0" dirty="0"/>
            <a:t>:</a:t>
          </a:r>
          <a:endParaRPr lang="en-US" sz="1600" b="0" i="0" dirty="0"/>
        </a:p>
        <a:p>
          <a:pPr algn="l">
            <a:buFont typeface="+mj-lt"/>
            <a:buAutoNum type="arabicPeriod"/>
          </a:pPr>
          <a:r>
            <a:rPr lang="en-US" sz="1600" b="1" i="0" dirty="0"/>
            <a:t>Achieved w:</a:t>
          </a:r>
          <a:r>
            <a:rPr lang="en-US" sz="1600" b="0" i="0" dirty="0"/>
            <a:t> Successfully creating a large user base across multiple platforms with the using of Expo React Native</a:t>
          </a:r>
        </a:p>
        <a:p>
          <a:pPr algn="l">
            <a:buFont typeface="+mj-lt"/>
            <a:buAutoNum type="arabicPeriod"/>
          </a:pPr>
          <a:endParaRPr lang="en-US" sz="1600" b="0" i="0" dirty="0"/>
        </a:p>
        <a:p>
          <a:pPr algn="l">
            <a:buFont typeface="+mj-lt"/>
            <a:buAutoNum type="arabicPeriod"/>
          </a:pPr>
          <a:r>
            <a:rPr lang="en-US" sz="1600" b="1" i="0" u="sng" dirty="0"/>
            <a:t>Architecture Compliance</a:t>
          </a:r>
          <a:r>
            <a:rPr lang="en-US" sz="1600" b="1" i="0" dirty="0"/>
            <a:t>:</a:t>
          </a:r>
          <a:endParaRPr lang="en-US" sz="1600" b="0" i="0" dirty="0"/>
        </a:p>
        <a:p>
          <a:pPr algn="l">
            <a:buFont typeface="+mj-lt"/>
            <a:buAutoNum type="arabicPeriod"/>
          </a:pPr>
          <a:r>
            <a:rPr lang="en-US" sz="1600" b="1" i="0" dirty="0"/>
            <a:t>Achieved with Expo React Native &amp; Python Flask:</a:t>
          </a:r>
          <a:endParaRPr lang="en-US" sz="1600" b="0" i="0" dirty="0"/>
        </a:p>
        <a:p>
          <a:pPr algn="l">
            <a:buFont typeface="+mj-lt"/>
            <a:buAutoNum type="arabicPeriod"/>
          </a:pPr>
          <a:r>
            <a:rPr lang="en-US" sz="1600" b="1" i="0" dirty="0"/>
            <a:t>Client App:</a:t>
          </a:r>
          <a:r>
            <a:rPr lang="en-US" sz="1600" b="0" i="0" dirty="0"/>
            <a:t> Follows MVC design pattern.</a:t>
          </a:r>
        </a:p>
        <a:p>
          <a:pPr algn="l">
            <a:buFont typeface="+mj-lt"/>
            <a:buAutoNum type="arabicPeriod"/>
          </a:pPr>
          <a:r>
            <a:rPr lang="en-US" sz="1600" b="1" i="0" dirty="0"/>
            <a:t>Server:</a:t>
          </a:r>
          <a:r>
            <a:rPr lang="en-US" sz="1600" b="0" i="0" dirty="0"/>
            <a:t> Implements a service layer, enhancing maintainability and scalability.</a:t>
          </a:r>
        </a:p>
        <a:p>
          <a:pPr algn="l">
            <a:buFont typeface="+mj-lt"/>
            <a:buAutoNum type="arabicPeriod"/>
          </a:pPr>
          <a:endParaRPr lang="en-US" sz="1600" b="0" i="0" dirty="0"/>
        </a:p>
        <a:p>
          <a:pPr algn="l">
            <a:buFont typeface="+mj-lt"/>
            <a:buAutoNum type="arabicPeriod"/>
          </a:pPr>
          <a:r>
            <a:rPr lang="en-US" sz="1600" b="1" i="0" u="sng" dirty="0"/>
            <a:t>Data Security and User Authentication:</a:t>
          </a:r>
          <a:endParaRPr lang="en-US" sz="1600" b="0" i="0" u="sng" dirty="0"/>
        </a:p>
        <a:p>
          <a:pPr algn="l">
            <a:buFont typeface="+mj-lt"/>
            <a:buAutoNum type="arabicPeriod"/>
          </a:pPr>
          <a:r>
            <a:rPr lang="en-US" sz="1600" b="1" i="0" dirty="0"/>
            <a:t>Failed:</a:t>
          </a:r>
          <a:r>
            <a:rPr lang="en-US" sz="1600" b="0" i="0" dirty="0"/>
            <a:t> Implementation of secure data handling and authentication with Auth0 was not completed due to time constraints.</a:t>
          </a:r>
          <a:endParaRPr lang="en-US" sz="1600" dirty="0"/>
        </a:p>
      </dgm:t>
    </dgm:pt>
    <dgm:pt modelId="{B970543C-9F24-4F07-84E4-D7079CE8D8BC}" type="parTrans" cxnId="{477A8AD5-FFED-46D8-A2D6-E720F03666B7}">
      <dgm:prSet/>
      <dgm:spPr/>
      <dgm:t>
        <a:bodyPr/>
        <a:lstStyle/>
        <a:p>
          <a:endParaRPr lang="en-US"/>
        </a:p>
      </dgm:t>
    </dgm:pt>
    <dgm:pt modelId="{BE7CB88A-D1DF-42F6-AFB8-F9E7807E6CC8}" type="sibTrans" cxnId="{477A8AD5-FFED-46D8-A2D6-E720F03666B7}">
      <dgm:prSet/>
      <dgm:spPr/>
      <dgm:t>
        <a:bodyPr/>
        <a:lstStyle/>
        <a:p>
          <a:endParaRPr lang="en-US"/>
        </a:p>
      </dgm:t>
    </dgm:pt>
    <dgm:pt modelId="{2F2B6D5A-2B00-C647-9C35-EE0D230D219B}" type="pres">
      <dgm:prSet presAssocID="{CA4B253D-2CC4-4F5E-A23B-6B616AE317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54892C-8B23-7D48-A81B-1C7E9D3C0068}" type="pres">
      <dgm:prSet presAssocID="{DD8E8195-DD0A-4FD8-A8B8-70DE9AE579D2}" presName="hierRoot1" presStyleCnt="0"/>
      <dgm:spPr/>
    </dgm:pt>
    <dgm:pt modelId="{5F2C2F25-4072-324F-9770-9C126E1FEDD4}" type="pres">
      <dgm:prSet presAssocID="{DD8E8195-DD0A-4FD8-A8B8-70DE9AE579D2}" presName="composite" presStyleCnt="0"/>
      <dgm:spPr/>
    </dgm:pt>
    <dgm:pt modelId="{077D0F78-37DA-3241-A503-78A353E57FC3}" type="pres">
      <dgm:prSet presAssocID="{DD8E8195-DD0A-4FD8-A8B8-70DE9AE579D2}" presName="background" presStyleLbl="node0" presStyleIdx="0" presStyleCnt="1"/>
      <dgm:spPr/>
    </dgm:pt>
    <dgm:pt modelId="{D3694C8E-0301-EA4E-BE11-D7307E8521C1}" type="pres">
      <dgm:prSet presAssocID="{DD8E8195-DD0A-4FD8-A8B8-70DE9AE579D2}" presName="text" presStyleLbl="fgAcc0" presStyleIdx="0" presStyleCnt="1" custScaleX="214815" custScaleY="164335" custLinFactNeighborX="-742" custLinFactNeighborY="-10114">
        <dgm:presLayoutVars>
          <dgm:chPref val="3"/>
        </dgm:presLayoutVars>
      </dgm:prSet>
      <dgm:spPr/>
    </dgm:pt>
    <dgm:pt modelId="{A06F2E4D-881D-0542-954A-D052E93952EF}" type="pres">
      <dgm:prSet presAssocID="{DD8E8195-DD0A-4FD8-A8B8-70DE9AE579D2}" presName="hierChild2" presStyleCnt="0"/>
      <dgm:spPr/>
    </dgm:pt>
  </dgm:ptLst>
  <dgm:cxnLst>
    <dgm:cxn modelId="{B39CBEA5-0856-6A4D-AAC2-53D747EF2E10}" type="presOf" srcId="{CA4B253D-2CC4-4F5E-A23B-6B616AE3176A}" destId="{2F2B6D5A-2B00-C647-9C35-EE0D230D219B}" srcOrd="0" destOrd="0" presId="urn:microsoft.com/office/officeart/2005/8/layout/hierarchy1"/>
    <dgm:cxn modelId="{81D0D5B7-8686-724D-BA4F-CC5EDB185FFD}" type="presOf" srcId="{DD8E8195-DD0A-4FD8-A8B8-70DE9AE579D2}" destId="{D3694C8E-0301-EA4E-BE11-D7307E8521C1}" srcOrd="0" destOrd="0" presId="urn:microsoft.com/office/officeart/2005/8/layout/hierarchy1"/>
    <dgm:cxn modelId="{477A8AD5-FFED-46D8-A2D6-E720F03666B7}" srcId="{CA4B253D-2CC4-4F5E-A23B-6B616AE3176A}" destId="{DD8E8195-DD0A-4FD8-A8B8-70DE9AE579D2}" srcOrd="0" destOrd="0" parTransId="{B970543C-9F24-4F07-84E4-D7079CE8D8BC}" sibTransId="{BE7CB88A-D1DF-42F6-AFB8-F9E7807E6CC8}"/>
    <dgm:cxn modelId="{F2B1B87F-2AF5-4C47-B787-BF1874DEBF84}" type="presParOf" srcId="{2F2B6D5A-2B00-C647-9C35-EE0D230D219B}" destId="{7154892C-8B23-7D48-A81B-1C7E9D3C0068}" srcOrd="0" destOrd="0" presId="urn:microsoft.com/office/officeart/2005/8/layout/hierarchy1"/>
    <dgm:cxn modelId="{94B00399-677A-A849-AC7F-653A8E37B28F}" type="presParOf" srcId="{7154892C-8B23-7D48-A81B-1C7E9D3C0068}" destId="{5F2C2F25-4072-324F-9770-9C126E1FEDD4}" srcOrd="0" destOrd="0" presId="urn:microsoft.com/office/officeart/2005/8/layout/hierarchy1"/>
    <dgm:cxn modelId="{9FE2B1A8-9788-E34A-A2B1-B9288BF49C27}" type="presParOf" srcId="{5F2C2F25-4072-324F-9770-9C126E1FEDD4}" destId="{077D0F78-37DA-3241-A503-78A353E57FC3}" srcOrd="0" destOrd="0" presId="urn:microsoft.com/office/officeart/2005/8/layout/hierarchy1"/>
    <dgm:cxn modelId="{3297BC0B-B53A-4A48-A242-304C628753FC}" type="presParOf" srcId="{5F2C2F25-4072-324F-9770-9C126E1FEDD4}" destId="{D3694C8E-0301-EA4E-BE11-D7307E8521C1}" srcOrd="1" destOrd="0" presId="urn:microsoft.com/office/officeart/2005/8/layout/hierarchy1"/>
    <dgm:cxn modelId="{48857756-6CD6-A743-B4E5-1E59A78F2271}" type="presParOf" srcId="{7154892C-8B23-7D48-A81B-1C7E9D3C0068}" destId="{A06F2E4D-881D-0542-954A-D052E93952E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4B253D-2CC4-4F5E-A23B-6B616AE3176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8E8195-DD0A-4FD8-A8B8-70DE9AE579D2}">
      <dgm:prSet/>
      <dgm:spPr/>
      <dgm:t>
        <a:bodyPr/>
        <a:lstStyle/>
        <a:p>
          <a:pPr algn="l" rtl="0"/>
          <a:r>
            <a:rPr lang="en" b="1" i="0" u="sng" dirty="0"/>
            <a:t>Resource Limitations</a:t>
          </a:r>
          <a:r>
            <a:rPr lang="en" b="1" i="0" dirty="0"/>
            <a:t>:</a:t>
          </a:r>
          <a:r>
            <a:rPr lang="en" b="0" i="0" dirty="0"/>
            <a:t> Limited development environments necessitated independent work and frequent integration, which introduced risks to lose the code and data.</a:t>
          </a:r>
          <a:endParaRPr lang="en-US" dirty="0"/>
        </a:p>
      </dgm:t>
    </dgm:pt>
    <dgm:pt modelId="{B970543C-9F24-4F07-84E4-D7079CE8D8BC}" type="parTrans" cxnId="{477A8AD5-FFED-46D8-A2D6-E720F03666B7}">
      <dgm:prSet/>
      <dgm:spPr/>
      <dgm:t>
        <a:bodyPr/>
        <a:lstStyle/>
        <a:p>
          <a:endParaRPr lang="en-US"/>
        </a:p>
      </dgm:t>
    </dgm:pt>
    <dgm:pt modelId="{BE7CB88A-D1DF-42F6-AFB8-F9E7807E6CC8}" type="sibTrans" cxnId="{477A8AD5-FFED-46D8-A2D6-E720F03666B7}">
      <dgm:prSet/>
      <dgm:spPr/>
      <dgm:t>
        <a:bodyPr/>
        <a:lstStyle/>
        <a:p>
          <a:endParaRPr lang="en-US"/>
        </a:p>
      </dgm:t>
    </dgm:pt>
    <dgm:pt modelId="{B483C243-0946-4F62-98F7-BF5024904F83}">
      <dgm:prSet/>
      <dgm:spPr/>
      <dgm:t>
        <a:bodyPr/>
        <a:lstStyle/>
        <a:p>
          <a:pPr algn="l" rtl="0"/>
          <a:r>
            <a:rPr lang="en" b="1" i="0" u="sng" dirty="0"/>
            <a:t>UI/UX Design Constraints</a:t>
          </a:r>
          <a:r>
            <a:rPr lang="en" b="1" i="0" dirty="0"/>
            <a:t>: </a:t>
          </a:r>
          <a:br>
            <a:rPr lang="en" b="1" i="0" dirty="0"/>
          </a:br>
          <a:r>
            <a:rPr lang="en" b="0" i="0" dirty="0"/>
            <a:t>we have no experciese with a UI/UX and design of an application to be a user friendly and simple to use.</a:t>
          </a:r>
          <a:endParaRPr lang="en-US" b="0" dirty="0"/>
        </a:p>
      </dgm:t>
    </dgm:pt>
    <dgm:pt modelId="{E65D8270-0B4B-46B2-BD76-30E8594F5912}" type="parTrans" cxnId="{D8D1DFE4-1C25-438E-8A14-7D4E563019F0}">
      <dgm:prSet/>
      <dgm:spPr/>
      <dgm:t>
        <a:bodyPr/>
        <a:lstStyle/>
        <a:p>
          <a:endParaRPr lang="en-US"/>
        </a:p>
      </dgm:t>
    </dgm:pt>
    <dgm:pt modelId="{2D7FB14C-ED72-4EF8-8F27-72DE4B407474}" type="sibTrans" cxnId="{D8D1DFE4-1C25-438E-8A14-7D4E563019F0}">
      <dgm:prSet/>
      <dgm:spPr/>
      <dgm:t>
        <a:bodyPr/>
        <a:lstStyle/>
        <a:p>
          <a:endParaRPr lang="en-US"/>
        </a:p>
      </dgm:t>
    </dgm:pt>
    <dgm:pt modelId="{2F2B6D5A-2B00-C647-9C35-EE0D230D219B}" type="pres">
      <dgm:prSet presAssocID="{CA4B253D-2CC4-4F5E-A23B-6B616AE317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54892C-8B23-7D48-A81B-1C7E9D3C0068}" type="pres">
      <dgm:prSet presAssocID="{DD8E8195-DD0A-4FD8-A8B8-70DE9AE579D2}" presName="hierRoot1" presStyleCnt="0"/>
      <dgm:spPr/>
    </dgm:pt>
    <dgm:pt modelId="{5F2C2F25-4072-324F-9770-9C126E1FEDD4}" type="pres">
      <dgm:prSet presAssocID="{DD8E8195-DD0A-4FD8-A8B8-70DE9AE579D2}" presName="composite" presStyleCnt="0"/>
      <dgm:spPr/>
    </dgm:pt>
    <dgm:pt modelId="{077D0F78-37DA-3241-A503-78A353E57FC3}" type="pres">
      <dgm:prSet presAssocID="{DD8E8195-DD0A-4FD8-A8B8-70DE9AE579D2}" presName="background" presStyleLbl="node0" presStyleIdx="0" presStyleCnt="2"/>
      <dgm:spPr/>
    </dgm:pt>
    <dgm:pt modelId="{D3694C8E-0301-EA4E-BE11-D7307E8521C1}" type="pres">
      <dgm:prSet presAssocID="{DD8E8195-DD0A-4FD8-A8B8-70DE9AE579D2}" presName="text" presStyleLbl="fgAcc0" presStyleIdx="0" presStyleCnt="2" custLinFactNeighborX="-2057" custLinFactNeighborY="9280">
        <dgm:presLayoutVars>
          <dgm:chPref val="3"/>
        </dgm:presLayoutVars>
      </dgm:prSet>
      <dgm:spPr/>
    </dgm:pt>
    <dgm:pt modelId="{A06F2E4D-881D-0542-954A-D052E93952EF}" type="pres">
      <dgm:prSet presAssocID="{DD8E8195-DD0A-4FD8-A8B8-70DE9AE579D2}" presName="hierChild2" presStyleCnt="0"/>
      <dgm:spPr/>
    </dgm:pt>
    <dgm:pt modelId="{1946C59D-7A85-F249-B05E-C331F7A74814}" type="pres">
      <dgm:prSet presAssocID="{B483C243-0946-4F62-98F7-BF5024904F83}" presName="hierRoot1" presStyleCnt="0"/>
      <dgm:spPr/>
    </dgm:pt>
    <dgm:pt modelId="{69481EB7-1C1E-2D47-BE03-F85498E393FD}" type="pres">
      <dgm:prSet presAssocID="{B483C243-0946-4F62-98F7-BF5024904F83}" presName="composite" presStyleCnt="0"/>
      <dgm:spPr/>
    </dgm:pt>
    <dgm:pt modelId="{7E3C0334-A446-9347-A466-63E5EE4F9527}" type="pres">
      <dgm:prSet presAssocID="{B483C243-0946-4F62-98F7-BF5024904F83}" presName="background" presStyleLbl="node0" presStyleIdx="1" presStyleCnt="2"/>
      <dgm:spPr/>
    </dgm:pt>
    <dgm:pt modelId="{031A400D-5827-AD4A-BF53-9DB98049BBA2}" type="pres">
      <dgm:prSet presAssocID="{B483C243-0946-4F62-98F7-BF5024904F83}" presName="text" presStyleLbl="fgAcc0" presStyleIdx="1" presStyleCnt="2" custLinFactNeighborX="-843" custLinFactNeighborY="23">
        <dgm:presLayoutVars>
          <dgm:chPref val="3"/>
        </dgm:presLayoutVars>
      </dgm:prSet>
      <dgm:spPr/>
    </dgm:pt>
    <dgm:pt modelId="{2F6D5E7E-4021-9D4E-81BC-AD62B61AB810}" type="pres">
      <dgm:prSet presAssocID="{B483C243-0946-4F62-98F7-BF5024904F83}" presName="hierChild2" presStyleCnt="0"/>
      <dgm:spPr/>
    </dgm:pt>
  </dgm:ptLst>
  <dgm:cxnLst>
    <dgm:cxn modelId="{9EBD7438-C33B-6743-B1D7-B3246083D3D6}" type="presOf" srcId="{B483C243-0946-4F62-98F7-BF5024904F83}" destId="{031A400D-5827-AD4A-BF53-9DB98049BBA2}" srcOrd="0" destOrd="0" presId="urn:microsoft.com/office/officeart/2005/8/layout/hierarchy1"/>
    <dgm:cxn modelId="{B39CBEA5-0856-6A4D-AAC2-53D747EF2E10}" type="presOf" srcId="{CA4B253D-2CC4-4F5E-A23B-6B616AE3176A}" destId="{2F2B6D5A-2B00-C647-9C35-EE0D230D219B}" srcOrd="0" destOrd="0" presId="urn:microsoft.com/office/officeart/2005/8/layout/hierarchy1"/>
    <dgm:cxn modelId="{81D0D5B7-8686-724D-BA4F-CC5EDB185FFD}" type="presOf" srcId="{DD8E8195-DD0A-4FD8-A8B8-70DE9AE579D2}" destId="{D3694C8E-0301-EA4E-BE11-D7307E8521C1}" srcOrd="0" destOrd="0" presId="urn:microsoft.com/office/officeart/2005/8/layout/hierarchy1"/>
    <dgm:cxn modelId="{477A8AD5-FFED-46D8-A2D6-E720F03666B7}" srcId="{CA4B253D-2CC4-4F5E-A23B-6B616AE3176A}" destId="{DD8E8195-DD0A-4FD8-A8B8-70DE9AE579D2}" srcOrd="0" destOrd="0" parTransId="{B970543C-9F24-4F07-84E4-D7079CE8D8BC}" sibTransId="{BE7CB88A-D1DF-42F6-AFB8-F9E7807E6CC8}"/>
    <dgm:cxn modelId="{D8D1DFE4-1C25-438E-8A14-7D4E563019F0}" srcId="{CA4B253D-2CC4-4F5E-A23B-6B616AE3176A}" destId="{B483C243-0946-4F62-98F7-BF5024904F83}" srcOrd="1" destOrd="0" parTransId="{E65D8270-0B4B-46B2-BD76-30E8594F5912}" sibTransId="{2D7FB14C-ED72-4EF8-8F27-72DE4B407474}"/>
    <dgm:cxn modelId="{F2B1B87F-2AF5-4C47-B787-BF1874DEBF84}" type="presParOf" srcId="{2F2B6D5A-2B00-C647-9C35-EE0D230D219B}" destId="{7154892C-8B23-7D48-A81B-1C7E9D3C0068}" srcOrd="0" destOrd="0" presId="urn:microsoft.com/office/officeart/2005/8/layout/hierarchy1"/>
    <dgm:cxn modelId="{94B00399-677A-A849-AC7F-653A8E37B28F}" type="presParOf" srcId="{7154892C-8B23-7D48-A81B-1C7E9D3C0068}" destId="{5F2C2F25-4072-324F-9770-9C126E1FEDD4}" srcOrd="0" destOrd="0" presId="urn:microsoft.com/office/officeart/2005/8/layout/hierarchy1"/>
    <dgm:cxn modelId="{9FE2B1A8-9788-E34A-A2B1-B9288BF49C27}" type="presParOf" srcId="{5F2C2F25-4072-324F-9770-9C126E1FEDD4}" destId="{077D0F78-37DA-3241-A503-78A353E57FC3}" srcOrd="0" destOrd="0" presId="urn:microsoft.com/office/officeart/2005/8/layout/hierarchy1"/>
    <dgm:cxn modelId="{3297BC0B-B53A-4A48-A242-304C628753FC}" type="presParOf" srcId="{5F2C2F25-4072-324F-9770-9C126E1FEDD4}" destId="{D3694C8E-0301-EA4E-BE11-D7307E8521C1}" srcOrd="1" destOrd="0" presId="urn:microsoft.com/office/officeart/2005/8/layout/hierarchy1"/>
    <dgm:cxn modelId="{48857756-6CD6-A743-B4E5-1E59A78F2271}" type="presParOf" srcId="{7154892C-8B23-7D48-A81B-1C7E9D3C0068}" destId="{A06F2E4D-881D-0542-954A-D052E93952EF}" srcOrd="1" destOrd="0" presId="urn:microsoft.com/office/officeart/2005/8/layout/hierarchy1"/>
    <dgm:cxn modelId="{C39A34F3-E595-1646-9C67-79C05928484A}" type="presParOf" srcId="{2F2B6D5A-2B00-C647-9C35-EE0D230D219B}" destId="{1946C59D-7A85-F249-B05E-C331F7A74814}" srcOrd="1" destOrd="0" presId="urn:microsoft.com/office/officeart/2005/8/layout/hierarchy1"/>
    <dgm:cxn modelId="{0CCA14F6-A858-BF47-A5AC-ECE6AADD6A42}" type="presParOf" srcId="{1946C59D-7A85-F249-B05E-C331F7A74814}" destId="{69481EB7-1C1E-2D47-BE03-F85498E393FD}" srcOrd="0" destOrd="0" presId="urn:microsoft.com/office/officeart/2005/8/layout/hierarchy1"/>
    <dgm:cxn modelId="{5B308D27-E5EE-FB48-A645-AEBE99DCFDB9}" type="presParOf" srcId="{69481EB7-1C1E-2D47-BE03-F85498E393FD}" destId="{7E3C0334-A446-9347-A466-63E5EE4F9527}" srcOrd="0" destOrd="0" presId="urn:microsoft.com/office/officeart/2005/8/layout/hierarchy1"/>
    <dgm:cxn modelId="{17624CD7-0009-0345-8187-4FB137826A89}" type="presParOf" srcId="{69481EB7-1C1E-2D47-BE03-F85498E393FD}" destId="{031A400D-5827-AD4A-BF53-9DB98049BBA2}" srcOrd="1" destOrd="0" presId="urn:microsoft.com/office/officeart/2005/8/layout/hierarchy1"/>
    <dgm:cxn modelId="{2AC99EA6-E3BA-5D43-A5D3-A26CF5790446}" type="presParOf" srcId="{1946C59D-7A85-F249-B05E-C331F7A74814}" destId="{2F6D5E7E-4021-9D4E-81BC-AD62B61AB8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4B253D-2CC4-4F5E-A23B-6B616AE3176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8E8195-DD0A-4FD8-A8B8-70DE9AE579D2}">
      <dgm:prSet/>
      <dgm:spPr/>
      <dgm:t>
        <a:bodyPr/>
        <a:lstStyle/>
        <a:p>
          <a:pPr algn="l" rtl="0"/>
          <a:r>
            <a:rPr lang="en" b="1" i="0" u="sng" dirty="0"/>
            <a:t>Resource Limitations</a:t>
          </a:r>
          <a:r>
            <a:rPr lang="en" b="1" i="0" dirty="0"/>
            <a:t>:</a:t>
          </a:r>
          <a:r>
            <a:rPr lang="en" b="0" i="0" dirty="0"/>
            <a:t> using Git for version control and our comptures to run both the client and server.</a:t>
          </a:r>
          <a:endParaRPr lang="en-US" dirty="0"/>
        </a:p>
      </dgm:t>
    </dgm:pt>
    <dgm:pt modelId="{B970543C-9F24-4F07-84E4-D7079CE8D8BC}" type="parTrans" cxnId="{477A8AD5-FFED-46D8-A2D6-E720F03666B7}">
      <dgm:prSet/>
      <dgm:spPr/>
      <dgm:t>
        <a:bodyPr/>
        <a:lstStyle/>
        <a:p>
          <a:endParaRPr lang="en-US"/>
        </a:p>
      </dgm:t>
    </dgm:pt>
    <dgm:pt modelId="{BE7CB88A-D1DF-42F6-AFB8-F9E7807E6CC8}" type="sibTrans" cxnId="{477A8AD5-FFED-46D8-A2D6-E720F03666B7}">
      <dgm:prSet/>
      <dgm:spPr/>
      <dgm:t>
        <a:bodyPr/>
        <a:lstStyle/>
        <a:p>
          <a:endParaRPr lang="en-US"/>
        </a:p>
      </dgm:t>
    </dgm:pt>
    <dgm:pt modelId="{B483C243-0946-4F62-98F7-BF5024904F83}">
      <dgm:prSet/>
      <dgm:spPr/>
      <dgm:t>
        <a:bodyPr/>
        <a:lstStyle/>
        <a:p>
          <a:pPr algn="l" rtl="0"/>
          <a:r>
            <a:rPr lang="en" b="1" i="0" u="sng" dirty="0"/>
            <a:t>UI/UX Design Constraints</a:t>
          </a:r>
          <a:r>
            <a:rPr lang="en" b="1" i="0" dirty="0"/>
            <a:t>:</a:t>
          </a:r>
          <a:r>
            <a:rPr lang="en" b="0" i="0" dirty="0"/>
            <a:t> Lack of design experience was overcome by utilizing UI/UX templates and resources from Figma, enabling rapid and effective design implementation.</a:t>
          </a:r>
          <a:endParaRPr lang="en-US" dirty="0"/>
        </a:p>
      </dgm:t>
    </dgm:pt>
    <dgm:pt modelId="{E65D8270-0B4B-46B2-BD76-30E8594F5912}" type="parTrans" cxnId="{D8D1DFE4-1C25-438E-8A14-7D4E563019F0}">
      <dgm:prSet/>
      <dgm:spPr/>
      <dgm:t>
        <a:bodyPr/>
        <a:lstStyle/>
        <a:p>
          <a:endParaRPr lang="en-US"/>
        </a:p>
      </dgm:t>
    </dgm:pt>
    <dgm:pt modelId="{2D7FB14C-ED72-4EF8-8F27-72DE4B407474}" type="sibTrans" cxnId="{D8D1DFE4-1C25-438E-8A14-7D4E563019F0}">
      <dgm:prSet/>
      <dgm:spPr/>
      <dgm:t>
        <a:bodyPr/>
        <a:lstStyle/>
        <a:p>
          <a:endParaRPr lang="en-US"/>
        </a:p>
      </dgm:t>
    </dgm:pt>
    <dgm:pt modelId="{2F2B6D5A-2B00-C647-9C35-EE0D230D219B}" type="pres">
      <dgm:prSet presAssocID="{CA4B253D-2CC4-4F5E-A23B-6B616AE317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54892C-8B23-7D48-A81B-1C7E9D3C0068}" type="pres">
      <dgm:prSet presAssocID="{DD8E8195-DD0A-4FD8-A8B8-70DE9AE579D2}" presName="hierRoot1" presStyleCnt="0"/>
      <dgm:spPr/>
    </dgm:pt>
    <dgm:pt modelId="{5F2C2F25-4072-324F-9770-9C126E1FEDD4}" type="pres">
      <dgm:prSet presAssocID="{DD8E8195-DD0A-4FD8-A8B8-70DE9AE579D2}" presName="composite" presStyleCnt="0"/>
      <dgm:spPr/>
    </dgm:pt>
    <dgm:pt modelId="{077D0F78-37DA-3241-A503-78A353E57FC3}" type="pres">
      <dgm:prSet presAssocID="{DD8E8195-DD0A-4FD8-A8B8-70DE9AE579D2}" presName="background" presStyleLbl="node0" presStyleIdx="0" presStyleCnt="2"/>
      <dgm:spPr/>
    </dgm:pt>
    <dgm:pt modelId="{D3694C8E-0301-EA4E-BE11-D7307E8521C1}" type="pres">
      <dgm:prSet presAssocID="{DD8E8195-DD0A-4FD8-A8B8-70DE9AE579D2}" presName="text" presStyleLbl="fgAcc0" presStyleIdx="0" presStyleCnt="2">
        <dgm:presLayoutVars>
          <dgm:chPref val="3"/>
        </dgm:presLayoutVars>
      </dgm:prSet>
      <dgm:spPr/>
    </dgm:pt>
    <dgm:pt modelId="{A06F2E4D-881D-0542-954A-D052E93952EF}" type="pres">
      <dgm:prSet presAssocID="{DD8E8195-DD0A-4FD8-A8B8-70DE9AE579D2}" presName="hierChild2" presStyleCnt="0"/>
      <dgm:spPr/>
    </dgm:pt>
    <dgm:pt modelId="{1946C59D-7A85-F249-B05E-C331F7A74814}" type="pres">
      <dgm:prSet presAssocID="{B483C243-0946-4F62-98F7-BF5024904F83}" presName="hierRoot1" presStyleCnt="0"/>
      <dgm:spPr/>
    </dgm:pt>
    <dgm:pt modelId="{69481EB7-1C1E-2D47-BE03-F85498E393FD}" type="pres">
      <dgm:prSet presAssocID="{B483C243-0946-4F62-98F7-BF5024904F83}" presName="composite" presStyleCnt="0"/>
      <dgm:spPr/>
    </dgm:pt>
    <dgm:pt modelId="{7E3C0334-A446-9347-A466-63E5EE4F9527}" type="pres">
      <dgm:prSet presAssocID="{B483C243-0946-4F62-98F7-BF5024904F83}" presName="background" presStyleLbl="node0" presStyleIdx="1" presStyleCnt="2"/>
      <dgm:spPr/>
    </dgm:pt>
    <dgm:pt modelId="{031A400D-5827-AD4A-BF53-9DB98049BBA2}" type="pres">
      <dgm:prSet presAssocID="{B483C243-0946-4F62-98F7-BF5024904F83}" presName="text" presStyleLbl="fgAcc0" presStyleIdx="1" presStyleCnt="2">
        <dgm:presLayoutVars>
          <dgm:chPref val="3"/>
        </dgm:presLayoutVars>
      </dgm:prSet>
      <dgm:spPr/>
    </dgm:pt>
    <dgm:pt modelId="{2F6D5E7E-4021-9D4E-81BC-AD62B61AB810}" type="pres">
      <dgm:prSet presAssocID="{B483C243-0946-4F62-98F7-BF5024904F83}" presName="hierChild2" presStyleCnt="0"/>
      <dgm:spPr/>
    </dgm:pt>
  </dgm:ptLst>
  <dgm:cxnLst>
    <dgm:cxn modelId="{9EBD7438-C33B-6743-B1D7-B3246083D3D6}" type="presOf" srcId="{B483C243-0946-4F62-98F7-BF5024904F83}" destId="{031A400D-5827-AD4A-BF53-9DB98049BBA2}" srcOrd="0" destOrd="0" presId="urn:microsoft.com/office/officeart/2005/8/layout/hierarchy1"/>
    <dgm:cxn modelId="{B39CBEA5-0856-6A4D-AAC2-53D747EF2E10}" type="presOf" srcId="{CA4B253D-2CC4-4F5E-A23B-6B616AE3176A}" destId="{2F2B6D5A-2B00-C647-9C35-EE0D230D219B}" srcOrd="0" destOrd="0" presId="urn:microsoft.com/office/officeart/2005/8/layout/hierarchy1"/>
    <dgm:cxn modelId="{81D0D5B7-8686-724D-BA4F-CC5EDB185FFD}" type="presOf" srcId="{DD8E8195-DD0A-4FD8-A8B8-70DE9AE579D2}" destId="{D3694C8E-0301-EA4E-BE11-D7307E8521C1}" srcOrd="0" destOrd="0" presId="urn:microsoft.com/office/officeart/2005/8/layout/hierarchy1"/>
    <dgm:cxn modelId="{477A8AD5-FFED-46D8-A2D6-E720F03666B7}" srcId="{CA4B253D-2CC4-4F5E-A23B-6B616AE3176A}" destId="{DD8E8195-DD0A-4FD8-A8B8-70DE9AE579D2}" srcOrd="0" destOrd="0" parTransId="{B970543C-9F24-4F07-84E4-D7079CE8D8BC}" sibTransId="{BE7CB88A-D1DF-42F6-AFB8-F9E7807E6CC8}"/>
    <dgm:cxn modelId="{D8D1DFE4-1C25-438E-8A14-7D4E563019F0}" srcId="{CA4B253D-2CC4-4F5E-A23B-6B616AE3176A}" destId="{B483C243-0946-4F62-98F7-BF5024904F83}" srcOrd="1" destOrd="0" parTransId="{E65D8270-0B4B-46B2-BD76-30E8594F5912}" sibTransId="{2D7FB14C-ED72-4EF8-8F27-72DE4B407474}"/>
    <dgm:cxn modelId="{F2B1B87F-2AF5-4C47-B787-BF1874DEBF84}" type="presParOf" srcId="{2F2B6D5A-2B00-C647-9C35-EE0D230D219B}" destId="{7154892C-8B23-7D48-A81B-1C7E9D3C0068}" srcOrd="0" destOrd="0" presId="urn:microsoft.com/office/officeart/2005/8/layout/hierarchy1"/>
    <dgm:cxn modelId="{94B00399-677A-A849-AC7F-653A8E37B28F}" type="presParOf" srcId="{7154892C-8B23-7D48-A81B-1C7E9D3C0068}" destId="{5F2C2F25-4072-324F-9770-9C126E1FEDD4}" srcOrd="0" destOrd="0" presId="urn:microsoft.com/office/officeart/2005/8/layout/hierarchy1"/>
    <dgm:cxn modelId="{9FE2B1A8-9788-E34A-A2B1-B9288BF49C27}" type="presParOf" srcId="{5F2C2F25-4072-324F-9770-9C126E1FEDD4}" destId="{077D0F78-37DA-3241-A503-78A353E57FC3}" srcOrd="0" destOrd="0" presId="urn:microsoft.com/office/officeart/2005/8/layout/hierarchy1"/>
    <dgm:cxn modelId="{3297BC0B-B53A-4A48-A242-304C628753FC}" type="presParOf" srcId="{5F2C2F25-4072-324F-9770-9C126E1FEDD4}" destId="{D3694C8E-0301-EA4E-BE11-D7307E8521C1}" srcOrd="1" destOrd="0" presId="urn:microsoft.com/office/officeart/2005/8/layout/hierarchy1"/>
    <dgm:cxn modelId="{48857756-6CD6-A743-B4E5-1E59A78F2271}" type="presParOf" srcId="{7154892C-8B23-7D48-A81B-1C7E9D3C0068}" destId="{A06F2E4D-881D-0542-954A-D052E93952EF}" srcOrd="1" destOrd="0" presId="urn:microsoft.com/office/officeart/2005/8/layout/hierarchy1"/>
    <dgm:cxn modelId="{C39A34F3-E595-1646-9C67-79C05928484A}" type="presParOf" srcId="{2F2B6D5A-2B00-C647-9C35-EE0D230D219B}" destId="{1946C59D-7A85-F249-B05E-C331F7A74814}" srcOrd="1" destOrd="0" presId="urn:microsoft.com/office/officeart/2005/8/layout/hierarchy1"/>
    <dgm:cxn modelId="{0CCA14F6-A858-BF47-A5AC-ECE6AADD6A42}" type="presParOf" srcId="{1946C59D-7A85-F249-B05E-C331F7A74814}" destId="{69481EB7-1C1E-2D47-BE03-F85498E393FD}" srcOrd="0" destOrd="0" presId="urn:microsoft.com/office/officeart/2005/8/layout/hierarchy1"/>
    <dgm:cxn modelId="{5B308D27-E5EE-FB48-A645-AEBE99DCFDB9}" type="presParOf" srcId="{69481EB7-1C1E-2D47-BE03-F85498E393FD}" destId="{7E3C0334-A446-9347-A466-63E5EE4F9527}" srcOrd="0" destOrd="0" presId="urn:microsoft.com/office/officeart/2005/8/layout/hierarchy1"/>
    <dgm:cxn modelId="{17624CD7-0009-0345-8187-4FB137826A89}" type="presParOf" srcId="{69481EB7-1C1E-2D47-BE03-F85498E393FD}" destId="{031A400D-5827-AD4A-BF53-9DB98049BBA2}" srcOrd="1" destOrd="0" presId="urn:microsoft.com/office/officeart/2005/8/layout/hierarchy1"/>
    <dgm:cxn modelId="{2AC99EA6-E3BA-5D43-A5D3-A26CF5790446}" type="presParOf" srcId="{1946C59D-7A85-F249-B05E-C331F7A74814}" destId="{2F6D5E7E-4021-9D4E-81BC-AD62B61AB8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4B253D-2CC4-4F5E-A23B-6B616AE3176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8E8195-DD0A-4FD8-A8B8-70DE9AE579D2}">
      <dgm:prSet/>
      <dgm:spPr/>
      <dgm:t>
        <a:bodyPr/>
        <a:lstStyle/>
        <a:p>
          <a:pPr algn="l" rtl="0"/>
          <a:r>
            <a:rPr lang="en" b="0" i="0" dirty="0"/>
            <a:t>A video demonstration will show how UrbanHive functions in real scenarios, illustrating user interactions like signing up,login, organizing a night watch, writing a post and create your own community.</a:t>
          </a:r>
          <a:endParaRPr lang="en-US" dirty="0"/>
        </a:p>
      </dgm:t>
    </dgm:pt>
    <dgm:pt modelId="{B970543C-9F24-4F07-84E4-D7079CE8D8BC}" type="parTrans" cxnId="{477A8AD5-FFED-46D8-A2D6-E720F03666B7}">
      <dgm:prSet/>
      <dgm:spPr/>
      <dgm:t>
        <a:bodyPr/>
        <a:lstStyle/>
        <a:p>
          <a:endParaRPr lang="en-US"/>
        </a:p>
      </dgm:t>
    </dgm:pt>
    <dgm:pt modelId="{BE7CB88A-D1DF-42F6-AFB8-F9E7807E6CC8}" type="sibTrans" cxnId="{477A8AD5-FFED-46D8-A2D6-E720F03666B7}">
      <dgm:prSet/>
      <dgm:spPr/>
      <dgm:t>
        <a:bodyPr/>
        <a:lstStyle/>
        <a:p>
          <a:endParaRPr lang="en-US"/>
        </a:p>
      </dgm:t>
    </dgm:pt>
    <dgm:pt modelId="{B483C243-0946-4F62-98F7-BF5024904F83}">
      <dgm:prSet/>
      <dgm:spPr/>
      <dgm:t>
        <a:bodyPr/>
        <a:lstStyle/>
        <a:p>
          <a:pPr algn="l" rtl="0"/>
          <a:r>
            <a:rPr lang="en" b="0" i="0" dirty="0"/>
            <a:t>This demo will highlight the seamless integration of frontend and backend elements and the user-friendly interface.</a:t>
          </a:r>
        </a:p>
        <a:p>
          <a:pPr algn="l" rtl="0"/>
          <a:endParaRPr lang="en-US" dirty="0"/>
        </a:p>
      </dgm:t>
    </dgm:pt>
    <dgm:pt modelId="{E65D8270-0B4B-46B2-BD76-30E8594F5912}" type="parTrans" cxnId="{D8D1DFE4-1C25-438E-8A14-7D4E563019F0}">
      <dgm:prSet/>
      <dgm:spPr/>
      <dgm:t>
        <a:bodyPr/>
        <a:lstStyle/>
        <a:p>
          <a:endParaRPr lang="en-US"/>
        </a:p>
      </dgm:t>
    </dgm:pt>
    <dgm:pt modelId="{2D7FB14C-ED72-4EF8-8F27-72DE4B407474}" type="sibTrans" cxnId="{D8D1DFE4-1C25-438E-8A14-7D4E563019F0}">
      <dgm:prSet/>
      <dgm:spPr/>
      <dgm:t>
        <a:bodyPr/>
        <a:lstStyle/>
        <a:p>
          <a:endParaRPr lang="en-US"/>
        </a:p>
      </dgm:t>
    </dgm:pt>
    <dgm:pt modelId="{2F2B6D5A-2B00-C647-9C35-EE0D230D219B}" type="pres">
      <dgm:prSet presAssocID="{CA4B253D-2CC4-4F5E-A23B-6B616AE317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54892C-8B23-7D48-A81B-1C7E9D3C0068}" type="pres">
      <dgm:prSet presAssocID="{DD8E8195-DD0A-4FD8-A8B8-70DE9AE579D2}" presName="hierRoot1" presStyleCnt="0"/>
      <dgm:spPr/>
    </dgm:pt>
    <dgm:pt modelId="{5F2C2F25-4072-324F-9770-9C126E1FEDD4}" type="pres">
      <dgm:prSet presAssocID="{DD8E8195-DD0A-4FD8-A8B8-70DE9AE579D2}" presName="composite" presStyleCnt="0"/>
      <dgm:spPr/>
    </dgm:pt>
    <dgm:pt modelId="{077D0F78-37DA-3241-A503-78A353E57FC3}" type="pres">
      <dgm:prSet presAssocID="{DD8E8195-DD0A-4FD8-A8B8-70DE9AE579D2}" presName="background" presStyleLbl="node0" presStyleIdx="0" presStyleCnt="2"/>
      <dgm:spPr/>
    </dgm:pt>
    <dgm:pt modelId="{D3694C8E-0301-EA4E-BE11-D7307E8521C1}" type="pres">
      <dgm:prSet presAssocID="{DD8E8195-DD0A-4FD8-A8B8-70DE9AE579D2}" presName="text" presStyleLbl="fgAcc0" presStyleIdx="0" presStyleCnt="2">
        <dgm:presLayoutVars>
          <dgm:chPref val="3"/>
        </dgm:presLayoutVars>
      </dgm:prSet>
      <dgm:spPr/>
    </dgm:pt>
    <dgm:pt modelId="{A06F2E4D-881D-0542-954A-D052E93952EF}" type="pres">
      <dgm:prSet presAssocID="{DD8E8195-DD0A-4FD8-A8B8-70DE9AE579D2}" presName="hierChild2" presStyleCnt="0"/>
      <dgm:spPr/>
    </dgm:pt>
    <dgm:pt modelId="{1946C59D-7A85-F249-B05E-C331F7A74814}" type="pres">
      <dgm:prSet presAssocID="{B483C243-0946-4F62-98F7-BF5024904F83}" presName="hierRoot1" presStyleCnt="0"/>
      <dgm:spPr/>
    </dgm:pt>
    <dgm:pt modelId="{69481EB7-1C1E-2D47-BE03-F85498E393FD}" type="pres">
      <dgm:prSet presAssocID="{B483C243-0946-4F62-98F7-BF5024904F83}" presName="composite" presStyleCnt="0"/>
      <dgm:spPr/>
    </dgm:pt>
    <dgm:pt modelId="{7E3C0334-A446-9347-A466-63E5EE4F9527}" type="pres">
      <dgm:prSet presAssocID="{B483C243-0946-4F62-98F7-BF5024904F83}" presName="background" presStyleLbl="node0" presStyleIdx="1" presStyleCnt="2"/>
      <dgm:spPr/>
    </dgm:pt>
    <dgm:pt modelId="{031A400D-5827-AD4A-BF53-9DB98049BBA2}" type="pres">
      <dgm:prSet presAssocID="{B483C243-0946-4F62-98F7-BF5024904F83}" presName="text" presStyleLbl="fgAcc0" presStyleIdx="1" presStyleCnt="2" custLinFactNeighborX="-186" custLinFactNeighborY="1113">
        <dgm:presLayoutVars>
          <dgm:chPref val="3"/>
        </dgm:presLayoutVars>
      </dgm:prSet>
      <dgm:spPr/>
    </dgm:pt>
    <dgm:pt modelId="{2F6D5E7E-4021-9D4E-81BC-AD62B61AB810}" type="pres">
      <dgm:prSet presAssocID="{B483C243-0946-4F62-98F7-BF5024904F83}" presName="hierChild2" presStyleCnt="0"/>
      <dgm:spPr/>
    </dgm:pt>
  </dgm:ptLst>
  <dgm:cxnLst>
    <dgm:cxn modelId="{9EBD7438-C33B-6743-B1D7-B3246083D3D6}" type="presOf" srcId="{B483C243-0946-4F62-98F7-BF5024904F83}" destId="{031A400D-5827-AD4A-BF53-9DB98049BBA2}" srcOrd="0" destOrd="0" presId="urn:microsoft.com/office/officeart/2005/8/layout/hierarchy1"/>
    <dgm:cxn modelId="{B39CBEA5-0856-6A4D-AAC2-53D747EF2E10}" type="presOf" srcId="{CA4B253D-2CC4-4F5E-A23B-6B616AE3176A}" destId="{2F2B6D5A-2B00-C647-9C35-EE0D230D219B}" srcOrd="0" destOrd="0" presId="urn:microsoft.com/office/officeart/2005/8/layout/hierarchy1"/>
    <dgm:cxn modelId="{81D0D5B7-8686-724D-BA4F-CC5EDB185FFD}" type="presOf" srcId="{DD8E8195-DD0A-4FD8-A8B8-70DE9AE579D2}" destId="{D3694C8E-0301-EA4E-BE11-D7307E8521C1}" srcOrd="0" destOrd="0" presId="urn:microsoft.com/office/officeart/2005/8/layout/hierarchy1"/>
    <dgm:cxn modelId="{477A8AD5-FFED-46D8-A2D6-E720F03666B7}" srcId="{CA4B253D-2CC4-4F5E-A23B-6B616AE3176A}" destId="{DD8E8195-DD0A-4FD8-A8B8-70DE9AE579D2}" srcOrd="0" destOrd="0" parTransId="{B970543C-9F24-4F07-84E4-D7079CE8D8BC}" sibTransId="{BE7CB88A-D1DF-42F6-AFB8-F9E7807E6CC8}"/>
    <dgm:cxn modelId="{D8D1DFE4-1C25-438E-8A14-7D4E563019F0}" srcId="{CA4B253D-2CC4-4F5E-A23B-6B616AE3176A}" destId="{B483C243-0946-4F62-98F7-BF5024904F83}" srcOrd="1" destOrd="0" parTransId="{E65D8270-0B4B-46B2-BD76-30E8594F5912}" sibTransId="{2D7FB14C-ED72-4EF8-8F27-72DE4B407474}"/>
    <dgm:cxn modelId="{F2B1B87F-2AF5-4C47-B787-BF1874DEBF84}" type="presParOf" srcId="{2F2B6D5A-2B00-C647-9C35-EE0D230D219B}" destId="{7154892C-8B23-7D48-A81B-1C7E9D3C0068}" srcOrd="0" destOrd="0" presId="urn:microsoft.com/office/officeart/2005/8/layout/hierarchy1"/>
    <dgm:cxn modelId="{94B00399-677A-A849-AC7F-653A8E37B28F}" type="presParOf" srcId="{7154892C-8B23-7D48-A81B-1C7E9D3C0068}" destId="{5F2C2F25-4072-324F-9770-9C126E1FEDD4}" srcOrd="0" destOrd="0" presId="urn:microsoft.com/office/officeart/2005/8/layout/hierarchy1"/>
    <dgm:cxn modelId="{9FE2B1A8-9788-E34A-A2B1-B9288BF49C27}" type="presParOf" srcId="{5F2C2F25-4072-324F-9770-9C126E1FEDD4}" destId="{077D0F78-37DA-3241-A503-78A353E57FC3}" srcOrd="0" destOrd="0" presId="urn:microsoft.com/office/officeart/2005/8/layout/hierarchy1"/>
    <dgm:cxn modelId="{3297BC0B-B53A-4A48-A242-304C628753FC}" type="presParOf" srcId="{5F2C2F25-4072-324F-9770-9C126E1FEDD4}" destId="{D3694C8E-0301-EA4E-BE11-D7307E8521C1}" srcOrd="1" destOrd="0" presId="urn:microsoft.com/office/officeart/2005/8/layout/hierarchy1"/>
    <dgm:cxn modelId="{48857756-6CD6-A743-B4E5-1E59A78F2271}" type="presParOf" srcId="{7154892C-8B23-7D48-A81B-1C7E9D3C0068}" destId="{A06F2E4D-881D-0542-954A-D052E93952EF}" srcOrd="1" destOrd="0" presId="urn:microsoft.com/office/officeart/2005/8/layout/hierarchy1"/>
    <dgm:cxn modelId="{C39A34F3-E595-1646-9C67-79C05928484A}" type="presParOf" srcId="{2F2B6D5A-2B00-C647-9C35-EE0D230D219B}" destId="{1946C59D-7A85-F249-B05E-C331F7A74814}" srcOrd="1" destOrd="0" presId="urn:microsoft.com/office/officeart/2005/8/layout/hierarchy1"/>
    <dgm:cxn modelId="{0CCA14F6-A858-BF47-A5AC-ECE6AADD6A42}" type="presParOf" srcId="{1946C59D-7A85-F249-B05E-C331F7A74814}" destId="{69481EB7-1C1E-2D47-BE03-F85498E393FD}" srcOrd="0" destOrd="0" presId="urn:microsoft.com/office/officeart/2005/8/layout/hierarchy1"/>
    <dgm:cxn modelId="{5B308D27-E5EE-FB48-A645-AEBE99DCFDB9}" type="presParOf" srcId="{69481EB7-1C1E-2D47-BE03-F85498E393FD}" destId="{7E3C0334-A446-9347-A466-63E5EE4F9527}" srcOrd="0" destOrd="0" presId="urn:microsoft.com/office/officeart/2005/8/layout/hierarchy1"/>
    <dgm:cxn modelId="{17624CD7-0009-0345-8187-4FB137826A89}" type="presParOf" srcId="{69481EB7-1C1E-2D47-BE03-F85498E393FD}" destId="{031A400D-5827-AD4A-BF53-9DB98049BBA2}" srcOrd="1" destOrd="0" presId="urn:microsoft.com/office/officeart/2005/8/layout/hierarchy1"/>
    <dgm:cxn modelId="{2AC99EA6-E3BA-5D43-A5D3-A26CF5790446}" type="presParOf" srcId="{1946C59D-7A85-F249-B05E-C331F7A74814}" destId="{2F6D5E7E-4021-9D4E-81BC-AD62B61AB8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D0F78-37DA-3241-A503-78A353E57FC3}">
      <dsp:nvSpPr>
        <dsp:cNvPr id="0" name=""/>
        <dsp:cNvSpPr/>
      </dsp:nvSpPr>
      <dsp:spPr>
        <a:xfrm>
          <a:off x="33022" y="629"/>
          <a:ext cx="4396738" cy="2791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94C8E-0301-EA4E-BE11-D7307E8521C1}">
      <dsp:nvSpPr>
        <dsp:cNvPr id="0" name=""/>
        <dsp:cNvSpPr/>
      </dsp:nvSpPr>
      <dsp:spPr>
        <a:xfrm>
          <a:off x="521548" y="464729"/>
          <a:ext cx="4396738" cy="2791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u="sng" kern="1200" dirty="0"/>
            <a:t>Problem Statement</a:t>
          </a:r>
          <a:endParaRPr lang="en-US" sz="2000" b="0" i="0" kern="1200" dirty="0"/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In digital-age communities, the lack of a centralized platform for managing night watch operations and community engagement leads to fragmented, inefficient community </a:t>
          </a:r>
          <a:r>
            <a:rPr lang="en-US" sz="2000" b="0" i="0" kern="1200" dirty="0">
              <a:latin typeface="Grandview"/>
            </a:rPr>
            <a:t>functioning </a:t>
          </a:r>
          <a:r>
            <a:rPr lang="en-US" sz="2000" b="0" i="0" kern="1200" dirty="0"/>
            <a:t>and reduced safety.</a:t>
          </a:r>
          <a:endParaRPr lang="en-US" sz="2000" kern="1200" dirty="0"/>
        </a:p>
      </dsp:txBody>
      <dsp:txXfrm>
        <a:off x="603321" y="546502"/>
        <a:ext cx="4233192" cy="2628382"/>
      </dsp:txXfrm>
    </dsp:sp>
    <dsp:sp modelId="{7E3C0334-A446-9347-A466-63E5EE4F9527}">
      <dsp:nvSpPr>
        <dsp:cNvPr id="0" name=""/>
        <dsp:cNvSpPr/>
      </dsp:nvSpPr>
      <dsp:spPr>
        <a:xfrm>
          <a:off x="5439835" y="1259"/>
          <a:ext cx="4396738" cy="2791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A400D-5827-AD4A-BF53-9DB98049BBA2}">
      <dsp:nvSpPr>
        <dsp:cNvPr id="0" name=""/>
        <dsp:cNvSpPr/>
      </dsp:nvSpPr>
      <dsp:spPr>
        <a:xfrm>
          <a:off x="5928361" y="465359"/>
          <a:ext cx="4396738" cy="2791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u="sng" kern="1200" dirty="0"/>
            <a:t>Need for the System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UrbanHive addresses the urgent need for a </a:t>
          </a:r>
          <a:r>
            <a:rPr lang="en-US" sz="2000" b="0" i="0" kern="1200" dirty="0">
              <a:latin typeface="Grandview"/>
            </a:rPr>
            <a:t>one platform that enhances community safety through efficient night watch management and promotes greater community interaction.</a:t>
          </a:r>
          <a:endParaRPr lang="en-US" sz="2000" kern="1200" dirty="0"/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010134" y="547132"/>
        <a:ext cx="4233192" cy="2628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D0F78-37DA-3241-A503-78A353E57FC3}">
      <dsp:nvSpPr>
        <dsp:cNvPr id="0" name=""/>
        <dsp:cNvSpPr/>
      </dsp:nvSpPr>
      <dsp:spPr>
        <a:xfrm>
          <a:off x="611102" y="-32158"/>
          <a:ext cx="4393813" cy="2790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94C8E-0301-EA4E-BE11-D7307E8521C1}">
      <dsp:nvSpPr>
        <dsp:cNvPr id="0" name=""/>
        <dsp:cNvSpPr/>
      </dsp:nvSpPr>
      <dsp:spPr>
        <a:xfrm>
          <a:off x="1099303" y="431632"/>
          <a:ext cx="4393813" cy="27900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600" b="1" i="0" u="sng" kern="1200" dirty="0"/>
            <a:t>Server Architecture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600" b="1" i="0" kern="1200" dirty="0"/>
            <a:t>Framework Used:</a:t>
          </a:r>
          <a:r>
            <a:rPr lang="en" sz="1600" b="0" i="0" kern="1200" dirty="0"/>
            <a:t> Python Flask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600" b="1" i="0" kern="1200" dirty="0"/>
            <a:t>Architecture Style:</a:t>
          </a:r>
          <a:r>
            <a:rPr lang="en" sz="1600" b="0" i="0" kern="1200" dirty="0"/>
            <a:t> RESTful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600" b="1" i="0" kern="1200" dirty="0"/>
            <a:t>Main Functionality:</a:t>
          </a:r>
          <a:r>
            <a:rPr lang="en" sz="1600" b="0" i="0" kern="1200" dirty="0"/>
            <a:t> Manages entities such as users, communities, posts, events, and night watches.</a:t>
          </a:r>
          <a:endParaRPr lang="en-US" sz="1600" kern="1200" dirty="0"/>
        </a:p>
      </dsp:txBody>
      <dsp:txXfrm>
        <a:off x="1181021" y="513350"/>
        <a:ext cx="4230377" cy="2626635"/>
      </dsp:txXfrm>
    </dsp:sp>
    <dsp:sp modelId="{7E3C0334-A446-9347-A466-63E5EE4F9527}">
      <dsp:nvSpPr>
        <dsp:cNvPr id="0" name=""/>
        <dsp:cNvSpPr/>
      </dsp:nvSpPr>
      <dsp:spPr>
        <a:xfrm>
          <a:off x="6010976" y="-54730"/>
          <a:ext cx="4393813" cy="2790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A400D-5827-AD4A-BF53-9DB98049BBA2}">
      <dsp:nvSpPr>
        <dsp:cNvPr id="0" name=""/>
        <dsp:cNvSpPr/>
      </dsp:nvSpPr>
      <dsp:spPr>
        <a:xfrm>
          <a:off x="6499177" y="409060"/>
          <a:ext cx="4393813" cy="27900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400" b="1" i="0" u="sng" kern="1200" dirty="0"/>
            <a:t>Service Layer Design Pattern</a:t>
          </a:r>
          <a:endParaRPr lang="en" sz="1400" b="0" i="0" u="sng" kern="1200" dirty="0"/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400" b="1" i="0" kern="1200" dirty="0"/>
            <a:t>Endpoint Definitions:</a:t>
          </a:r>
          <a:endParaRPr lang="en" sz="1400" b="0" i="0" kern="1200" dirty="0"/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400" b="1" i="0" kern="1200" dirty="0"/>
            <a:t>Retrieval:</a:t>
          </a:r>
          <a:r>
            <a:rPr lang="en" sz="1400" b="0" i="0" kern="1200" dirty="0"/>
            <a:t> GET requests to fetch data.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400" b="1" i="0" kern="1200" dirty="0"/>
            <a:t>Creation:</a:t>
          </a:r>
          <a:r>
            <a:rPr lang="en" sz="1400" b="0" i="0" kern="1200" dirty="0"/>
            <a:t> POST requests to add new entries.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400" b="1" i="0" kern="1200" dirty="0"/>
            <a:t>Updating:</a:t>
          </a:r>
          <a:r>
            <a:rPr lang="en" sz="1400" b="0" i="0" kern="1200" dirty="0"/>
            <a:t> PUT/PATCH requests to modify existing data.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400" b="1" i="0" kern="1200" dirty="0"/>
            <a:t>Deletion:</a:t>
          </a:r>
          <a:r>
            <a:rPr lang="en" sz="1400" b="0" i="0" kern="1200" dirty="0"/>
            <a:t> DELETE requests to remove data.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400" b="1" i="0" kern="1200" dirty="0"/>
            <a:t>Role of Service Layer:</a:t>
          </a:r>
          <a:endParaRPr lang="en" sz="1400" b="0" i="0" kern="1200" dirty="0"/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400" b="0" i="0" kern="1200" dirty="0"/>
            <a:t>Handles business logic for CRUD actions.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400" b="0" i="0" kern="1200" dirty="0"/>
            <a:t>Communicates directly with the MongoDB database.</a:t>
          </a:r>
          <a:endParaRPr lang="en-US" sz="1400" kern="1200" dirty="0"/>
        </a:p>
      </dsp:txBody>
      <dsp:txXfrm>
        <a:off x="6580895" y="490778"/>
        <a:ext cx="4230377" cy="26266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D0F78-37DA-3241-A503-78A353E57FC3}">
      <dsp:nvSpPr>
        <dsp:cNvPr id="0" name=""/>
        <dsp:cNvSpPr/>
      </dsp:nvSpPr>
      <dsp:spPr>
        <a:xfrm>
          <a:off x="249924" y="761"/>
          <a:ext cx="3567894" cy="2265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94C8E-0301-EA4E-BE11-D7307E8521C1}">
      <dsp:nvSpPr>
        <dsp:cNvPr id="0" name=""/>
        <dsp:cNvSpPr/>
      </dsp:nvSpPr>
      <dsp:spPr>
        <a:xfrm>
          <a:off x="646357" y="377373"/>
          <a:ext cx="3567894" cy="22656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800" b="1" i="0" u="sng" kern="1200"/>
            <a:t>Database Integration</a:t>
          </a:r>
          <a:endParaRPr lang="en" sz="1800" b="0" i="0" u="sng" kern="1200"/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800" b="1" i="0" kern="1200"/>
            <a:t>Storage:</a:t>
          </a:r>
          <a:r>
            <a:rPr lang="en" sz="1800" b="0" i="0" kern="1200"/>
            <a:t> Each entity stored in its MongoDB collection.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800" b="1" i="0" kern="1200"/>
            <a:t>Benefits:</a:t>
          </a:r>
          <a:r>
            <a:rPr lang="en" sz="1800" b="0" i="0" kern="1200"/>
            <a:t> Seamless storage and querying of structured and dynamic data.</a:t>
          </a:r>
          <a:endParaRPr lang="en-US" sz="1800" kern="1200"/>
        </a:p>
      </dsp:txBody>
      <dsp:txXfrm>
        <a:off x="712715" y="443731"/>
        <a:ext cx="3435178" cy="2132896"/>
      </dsp:txXfrm>
    </dsp:sp>
    <dsp:sp modelId="{7E3C0334-A446-9347-A466-63E5EE4F9527}">
      <dsp:nvSpPr>
        <dsp:cNvPr id="0" name=""/>
        <dsp:cNvSpPr/>
      </dsp:nvSpPr>
      <dsp:spPr>
        <a:xfrm>
          <a:off x="4610684" y="761"/>
          <a:ext cx="3567894" cy="2265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A400D-5827-AD4A-BF53-9DB98049BBA2}">
      <dsp:nvSpPr>
        <dsp:cNvPr id="0" name=""/>
        <dsp:cNvSpPr/>
      </dsp:nvSpPr>
      <dsp:spPr>
        <a:xfrm>
          <a:off x="5007117" y="377373"/>
          <a:ext cx="3567894" cy="22656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800" b="1" i="0" u="sng" kern="1200"/>
            <a:t>Support Systems</a:t>
          </a:r>
          <a:endParaRPr lang="en" sz="1800" b="0" i="0" u="sng" kern="1200"/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800" b="1" i="0" kern="1200"/>
            <a:t>Logging:</a:t>
          </a:r>
          <a:r>
            <a:rPr lang="en" sz="1800" b="0" i="0" kern="1200"/>
            <a:t> Tracks activities of each function, assists in debugging and monitoring.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" sz="1800" b="1" i="0" kern="1200"/>
            <a:t>Testing:</a:t>
          </a:r>
          <a:r>
            <a:rPr lang="en" sz="1800" b="0" i="0" kern="1200"/>
            <a:t> Comprehensive testing suite to ensure API reliability and functionality.</a:t>
          </a:r>
          <a:endParaRPr lang="en-US" sz="1800" kern="1200"/>
        </a:p>
      </dsp:txBody>
      <dsp:txXfrm>
        <a:off x="5073475" y="443731"/>
        <a:ext cx="3435178" cy="2132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C0334-A446-9347-A466-63E5EE4F9527}">
      <dsp:nvSpPr>
        <dsp:cNvPr id="0" name=""/>
        <dsp:cNvSpPr/>
      </dsp:nvSpPr>
      <dsp:spPr>
        <a:xfrm>
          <a:off x="-211040" y="-64474"/>
          <a:ext cx="5953674" cy="356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A400D-5827-AD4A-BF53-9DB98049BBA2}">
      <dsp:nvSpPr>
        <dsp:cNvPr id="0" name=""/>
        <dsp:cNvSpPr/>
      </dsp:nvSpPr>
      <dsp:spPr>
        <a:xfrm>
          <a:off x="343627" y="462459"/>
          <a:ext cx="5953674" cy="3568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sng" kern="1200" dirty="0">
              <a:solidFill>
                <a:schemeClr val="tx1"/>
              </a:solidFill>
              <a:effectLst/>
              <a:latin typeface="Söhne"/>
            </a:rPr>
            <a:t>Dynamic Schema</a:t>
          </a:r>
          <a:r>
            <a:rPr lang="en-US" sz="1800" b="1" i="0" kern="1200" dirty="0">
              <a:solidFill>
                <a:schemeClr val="tx1"/>
              </a:solidFill>
              <a:effectLst/>
              <a:latin typeface="Söhne"/>
            </a:rPr>
            <a:t>:</a:t>
          </a:r>
          <a:r>
            <a:rPr lang="en-US" sz="1800" b="0" i="0" kern="1200" dirty="0">
              <a:solidFill>
                <a:schemeClr val="tx1"/>
              </a:solidFill>
              <a:effectLst/>
              <a:latin typeface="Söhne"/>
            </a:rPr>
            <a:t> Adapts to diverse data types and structures.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sng" kern="1200" dirty="0">
              <a:solidFill>
                <a:schemeClr val="tx1"/>
              </a:solidFill>
              <a:effectLst/>
              <a:latin typeface="Söhne"/>
            </a:rPr>
            <a:t>Scalability</a:t>
          </a:r>
          <a:r>
            <a:rPr lang="en-US" sz="1800" b="1" i="0" kern="1200" dirty="0">
              <a:solidFill>
                <a:schemeClr val="tx1"/>
              </a:solidFill>
              <a:effectLst/>
              <a:latin typeface="Söhne"/>
            </a:rPr>
            <a:t>:</a:t>
          </a:r>
          <a:r>
            <a:rPr lang="en-US" sz="1800" b="0" i="0" kern="1200" dirty="0">
              <a:solidFill>
                <a:schemeClr val="tx1"/>
              </a:solidFill>
              <a:effectLst/>
              <a:latin typeface="Söhne"/>
            </a:rPr>
            <a:t> Handles growing data volumes efficiently.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sng" kern="1200" dirty="0">
              <a:solidFill>
                <a:schemeClr val="tx1"/>
              </a:solidFill>
              <a:effectLst/>
              <a:latin typeface="Söhne"/>
            </a:rPr>
            <a:t>Performance</a:t>
          </a:r>
          <a:r>
            <a:rPr lang="en-US" sz="1800" b="1" i="0" kern="1200" dirty="0">
              <a:solidFill>
                <a:schemeClr val="tx1"/>
              </a:solidFill>
              <a:effectLst/>
              <a:latin typeface="Söhne"/>
            </a:rPr>
            <a:t>:</a:t>
          </a:r>
          <a:r>
            <a:rPr lang="en-US" sz="1800" b="0" i="0" kern="1200" dirty="0">
              <a:solidFill>
                <a:schemeClr val="tx1"/>
              </a:solidFill>
              <a:effectLst/>
              <a:latin typeface="Söhne"/>
            </a:rPr>
            <a:t> Optimized for fast data operations.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sng" kern="1200" dirty="0">
              <a:solidFill>
                <a:schemeClr val="tx1"/>
              </a:solidFill>
              <a:effectLst/>
              <a:latin typeface="Söhne"/>
            </a:rPr>
            <a:t>Geospatial Features</a:t>
          </a:r>
          <a:r>
            <a:rPr lang="en-US" sz="1800" b="1" i="0" kern="1200" dirty="0">
              <a:solidFill>
                <a:schemeClr val="tx1"/>
              </a:solidFill>
              <a:effectLst/>
              <a:latin typeface="Söhne"/>
            </a:rPr>
            <a:t>:</a:t>
          </a:r>
          <a:r>
            <a:rPr lang="en-US" sz="1800" b="0" i="0" kern="1200" dirty="0">
              <a:solidFill>
                <a:schemeClr val="tx1"/>
              </a:solidFill>
              <a:effectLst/>
              <a:latin typeface="Söhne"/>
            </a:rPr>
            <a:t> Supports location-based services</a:t>
          </a:r>
          <a:r>
            <a:rPr lang="en-US" sz="1600" b="0" i="0" kern="1200" dirty="0">
              <a:solidFill>
                <a:schemeClr val="tx1"/>
              </a:solidFill>
              <a:effectLst/>
              <a:latin typeface="Söhne"/>
            </a:rPr>
            <a:t>.</a:t>
          </a:r>
          <a:endParaRPr lang="en-US" sz="1600" kern="1200" dirty="0"/>
        </a:p>
      </dsp:txBody>
      <dsp:txXfrm>
        <a:off x="448159" y="566991"/>
        <a:ext cx="5744610" cy="33599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D0F78-37DA-3241-A503-78A353E57FC3}">
      <dsp:nvSpPr>
        <dsp:cNvPr id="0" name=""/>
        <dsp:cNvSpPr/>
      </dsp:nvSpPr>
      <dsp:spPr>
        <a:xfrm>
          <a:off x="132280" y="-283185"/>
          <a:ext cx="9503335" cy="46165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94C8E-0301-EA4E-BE11-D7307E8521C1}">
      <dsp:nvSpPr>
        <dsp:cNvPr id="0" name=""/>
        <dsp:cNvSpPr/>
      </dsp:nvSpPr>
      <dsp:spPr>
        <a:xfrm>
          <a:off x="623832" y="183788"/>
          <a:ext cx="9503335" cy="46165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sng" kern="1200" dirty="0"/>
            <a:t>Functionality and Objectives</a:t>
          </a:r>
          <a:r>
            <a:rPr lang="en-US" sz="1600" b="1" i="0" kern="1200" dirty="0"/>
            <a:t>:</a:t>
          </a:r>
          <a:endParaRPr lang="en-US" sz="1600" b="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kern="1200" dirty="0"/>
            <a:t>Achieved:</a:t>
          </a:r>
          <a:r>
            <a:rPr lang="en-US" sz="1600" b="0" i="0" kern="1200" dirty="0"/>
            <a:t> The app effectively meets set objectives, enhancing community engagement and safety.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US" sz="1600" b="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u="sng" kern="1200" dirty="0"/>
            <a:t>User Reach</a:t>
          </a:r>
          <a:r>
            <a:rPr lang="en-US" sz="1600" b="1" i="0" kern="1200" dirty="0"/>
            <a:t>:</a:t>
          </a:r>
          <a:endParaRPr lang="en-US" sz="1600" b="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kern="1200" dirty="0"/>
            <a:t>Achieved w:</a:t>
          </a:r>
          <a:r>
            <a:rPr lang="en-US" sz="1600" b="0" i="0" kern="1200" dirty="0"/>
            <a:t> Successfully creating a large user base across multiple platforms with the using of Expo React Native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US" sz="1600" b="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u="sng" kern="1200" dirty="0"/>
            <a:t>Architecture Compliance</a:t>
          </a:r>
          <a:r>
            <a:rPr lang="en-US" sz="1600" b="1" i="0" kern="1200" dirty="0"/>
            <a:t>:</a:t>
          </a:r>
          <a:endParaRPr lang="en-US" sz="1600" b="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kern="1200" dirty="0"/>
            <a:t>Achieved with Expo React Native &amp; Python Flask:</a:t>
          </a:r>
          <a:endParaRPr lang="en-US" sz="1600" b="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kern="1200" dirty="0"/>
            <a:t>Client App:</a:t>
          </a:r>
          <a:r>
            <a:rPr lang="en-US" sz="1600" b="0" i="0" kern="1200" dirty="0"/>
            <a:t> Follows MVC design pattern.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kern="1200" dirty="0"/>
            <a:t>Server:</a:t>
          </a:r>
          <a:r>
            <a:rPr lang="en-US" sz="1600" b="0" i="0" kern="1200" dirty="0"/>
            <a:t> Implements a service layer, enhancing maintainability and scalability.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US" sz="1600" b="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u="sng" kern="1200" dirty="0"/>
            <a:t>Data Security and User Authentication:</a:t>
          </a:r>
          <a:endParaRPr lang="en-US" sz="1600" b="0" i="0" u="sng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kern="1200" dirty="0"/>
            <a:t>Failed:</a:t>
          </a:r>
          <a:r>
            <a:rPr lang="en-US" sz="1600" b="0" i="0" kern="1200" dirty="0"/>
            <a:t> Implementation of secure data handling and authentication with Auth0 was not completed due to time constraints.</a:t>
          </a:r>
          <a:endParaRPr lang="en-US" sz="1600" kern="1200" dirty="0"/>
        </a:p>
      </dsp:txBody>
      <dsp:txXfrm>
        <a:off x="759045" y="319001"/>
        <a:ext cx="9232909" cy="43460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D0F78-37DA-3241-A503-78A353E57FC3}">
      <dsp:nvSpPr>
        <dsp:cNvPr id="0" name=""/>
        <dsp:cNvSpPr/>
      </dsp:nvSpPr>
      <dsp:spPr>
        <a:xfrm>
          <a:off x="-57418" y="1259"/>
          <a:ext cx="4396738" cy="2791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94C8E-0301-EA4E-BE11-D7307E8521C1}">
      <dsp:nvSpPr>
        <dsp:cNvPr id="0" name=""/>
        <dsp:cNvSpPr/>
      </dsp:nvSpPr>
      <dsp:spPr>
        <a:xfrm>
          <a:off x="431107" y="465359"/>
          <a:ext cx="4396738" cy="2791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500" b="1" i="0" u="sng" kern="1200" dirty="0"/>
            <a:t>Resource Limitations</a:t>
          </a:r>
          <a:r>
            <a:rPr lang="en" sz="2500" b="1" i="0" kern="1200" dirty="0"/>
            <a:t>:</a:t>
          </a:r>
          <a:r>
            <a:rPr lang="en" sz="2500" b="0" i="0" kern="1200" dirty="0"/>
            <a:t> Limited development environments necessitated independent work and frequent integration, which introduced risks to lose the code and data.</a:t>
          </a:r>
          <a:endParaRPr lang="en-US" sz="2500" kern="1200" dirty="0"/>
        </a:p>
      </dsp:txBody>
      <dsp:txXfrm>
        <a:off x="512880" y="547132"/>
        <a:ext cx="4233192" cy="2628382"/>
      </dsp:txXfrm>
    </dsp:sp>
    <dsp:sp modelId="{7E3C0334-A446-9347-A466-63E5EE4F9527}">
      <dsp:nvSpPr>
        <dsp:cNvPr id="0" name=""/>
        <dsp:cNvSpPr/>
      </dsp:nvSpPr>
      <dsp:spPr>
        <a:xfrm>
          <a:off x="5369748" y="1259"/>
          <a:ext cx="4396738" cy="2791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A400D-5827-AD4A-BF53-9DB98049BBA2}">
      <dsp:nvSpPr>
        <dsp:cNvPr id="0" name=""/>
        <dsp:cNvSpPr/>
      </dsp:nvSpPr>
      <dsp:spPr>
        <a:xfrm>
          <a:off x="5858275" y="465359"/>
          <a:ext cx="4396738" cy="2791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500" b="1" i="0" u="sng" kern="1200" dirty="0"/>
            <a:t>UI/UX Design Constraints</a:t>
          </a:r>
          <a:r>
            <a:rPr lang="en" sz="2500" b="1" i="0" kern="1200" dirty="0"/>
            <a:t>: </a:t>
          </a:r>
          <a:br>
            <a:rPr lang="en" sz="2500" b="1" i="0" kern="1200" dirty="0"/>
          </a:br>
          <a:r>
            <a:rPr lang="en" sz="2500" b="0" i="0" kern="1200" dirty="0"/>
            <a:t>we have no experciese with a UI/UX and design of an application to be a user friendly and simple to use.</a:t>
          </a:r>
          <a:endParaRPr lang="en-US" sz="2500" b="0" kern="1200" dirty="0"/>
        </a:p>
      </dsp:txBody>
      <dsp:txXfrm>
        <a:off x="5940048" y="547132"/>
        <a:ext cx="4233192" cy="26283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D0F78-37DA-3241-A503-78A353E57FC3}">
      <dsp:nvSpPr>
        <dsp:cNvPr id="0" name=""/>
        <dsp:cNvSpPr/>
      </dsp:nvSpPr>
      <dsp:spPr>
        <a:xfrm>
          <a:off x="33022" y="629"/>
          <a:ext cx="4396738" cy="2791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94C8E-0301-EA4E-BE11-D7307E8521C1}">
      <dsp:nvSpPr>
        <dsp:cNvPr id="0" name=""/>
        <dsp:cNvSpPr/>
      </dsp:nvSpPr>
      <dsp:spPr>
        <a:xfrm>
          <a:off x="521548" y="464729"/>
          <a:ext cx="4396738" cy="2791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500" b="1" i="0" u="sng" kern="1200" dirty="0"/>
            <a:t>Resource Limitations</a:t>
          </a:r>
          <a:r>
            <a:rPr lang="en" sz="2500" b="1" i="0" kern="1200" dirty="0"/>
            <a:t>:</a:t>
          </a:r>
          <a:r>
            <a:rPr lang="en" sz="2500" b="0" i="0" kern="1200" dirty="0"/>
            <a:t> using Git for version control and our comptures to run both the client and server.</a:t>
          </a:r>
          <a:endParaRPr lang="en-US" sz="2500" kern="1200" dirty="0"/>
        </a:p>
      </dsp:txBody>
      <dsp:txXfrm>
        <a:off x="603321" y="546502"/>
        <a:ext cx="4233192" cy="2628382"/>
      </dsp:txXfrm>
    </dsp:sp>
    <dsp:sp modelId="{7E3C0334-A446-9347-A466-63E5EE4F9527}">
      <dsp:nvSpPr>
        <dsp:cNvPr id="0" name=""/>
        <dsp:cNvSpPr/>
      </dsp:nvSpPr>
      <dsp:spPr>
        <a:xfrm>
          <a:off x="5406813" y="629"/>
          <a:ext cx="4396738" cy="2791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A400D-5827-AD4A-BF53-9DB98049BBA2}">
      <dsp:nvSpPr>
        <dsp:cNvPr id="0" name=""/>
        <dsp:cNvSpPr/>
      </dsp:nvSpPr>
      <dsp:spPr>
        <a:xfrm>
          <a:off x="5895339" y="464729"/>
          <a:ext cx="4396738" cy="2791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500" b="1" i="0" u="sng" kern="1200" dirty="0"/>
            <a:t>UI/UX Design Constraints</a:t>
          </a:r>
          <a:r>
            <a:rPr lang="en" sz="2500" b="1" i="0" kern="1200" dirty="0"/>
            <a:t>:</a:t>
          </a:r>
          <a:r>
            <a:rPr lang="en" sz="2500" b="0" i="0" kern="1200" dirty="0"/>
            <a:t> Lack of design experience was overcome by utilizing UI/UX templates and resources from Figma, enabling rapid and effective design implementation.</a:t>
          </a:r>
          <a:endParaRPr lang="en-US" sz="2500" kern="1200" dirty="0"/>
        </a:p>
      </dsp:txBody>
      <dsp:txXfrm>
        <a:off x="5977112" y="546502"/>
        <a:ext cx="4233192" cy="26283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D0F78-37DA-3241-A503-78A353E57FC3}">
      <dsp:nvSpPr>
        <dsp:cNvPr id="0" name=""/>
        <dsp:cNvSpPr/>
      </dsp:nvSpPr>
      <dsp:spPr>
        <a:xfrm>
          <a:off x="33022" y="629"/>
          <a:ext cx="4396738" cy="2791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94C8E-0301-EA4E-BE11-D7307E8521C1}">
      <dsp:nvSpPr>
        <dsp:cNvPr id="0" name=""/>
        <dsp:cNvSpPr/>
      </dsp:nvSpPr>
      <dsp:spPr>
        <a:xfrm>
          <a:off x="521548" y="464729"/>
          <a:ext cx="4396738" cy="2791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200" b="0" i="0" kern="1200" dirty="0"/>
            <a:t>A video demonstration will show how UrbanHive functions in real scenarios, illustrating user interactions like signing up,login, organizing a night watch, writing a post and create your own community.</a:t>
          </a:r>
          <a:endParaRPr lang="en-US" sz="2200" kern="1200" dirty="0"/>
        </a:p>
      </dsp:txBody>
      <dsp:txXfrm>
        <a:off x="603321" y="546502"/>
        <a:ext cx="4233192" cy="2628382"/>
      </dsp:txXfrm>
    </dsp:sp>
    <dsp:sp modelId="{7E3C0334-A446-9347-A466-63E5EE4F9527}">
      <dsp:nvSpPr>
        <dsp:cNvPr id="0" name=""/>
        <dsp:cNvSpPr/>
      </dsp:nvSpPr>
      <dsp:spPr>
        <a:xfrm>
          <a:off x="5398635" y="1259"/>
          <a:ext cx="4396738" cy="2791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A400D-5827-AD4A-BF53-9DB98049BBA2}">
      <dsp:nvSpPr>
        <dsp:cNvPr id="0" name=""/>
        <dsp:cNvSpPr/>
      </dsp:nvSpPr>
      <dsp:spPr>
        <a:xfrm>
          <a:off x="5887161" y="465359"/>
          <a:ext cx="4396738" cy="2791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200" b="0" i="0" kern="1200" dirty="0"/>
            <a:t>This demo will highlight the seamless integration of frontend and backend elements and the user-friendly interface.</a:t>
          </a:r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5968934" y="547132"/>
        <a:ext cx="4233192" cy="2628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63F81FE-CA3A-BB43-AB2A-DB884D3552A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B468296-5CA3-4D4D-A57E-3F1A696A6A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55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8296-5CA3-4D4D-A57E-3F1A696A6A5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704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לתת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את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הדוגמא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של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תחילת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המלחמה</a:t>
            </a:r>
            <a:r>
              <a:rPr lang="en-US">
                <a:latin typeface="Calibri"/>
                <a:ea typeface="Calibri"/>
                <a:cs typeface="Calibri"/>
              </a:rPr>
              <a:t> שראש עיריית </a:t>
            </a:r>
            <a:r>
              <a:rPr lang="en-US" err="1">
                <a:latin typeface="Calibri"/>
                <a:ea typeface="Calibri"/>
                <a:cs typeface="Calibri"/>
              </a:rPr>
              <a:t>מוצקין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חילק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את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העיר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לרובעים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8296-5CA3-4D4D-A57E-3F1A696A6A5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810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כאן למה בחרנו בכל טכנולוגיה ומה היו המניעים לבחור בה.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8296-5CA3-4D4D-A57E-3F1A696A6A5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475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8296-5CA3-4D4D-A57E-3F1A696A6A5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015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דוגמה ל</a:t>
            </a:r>
            <a:r>
              <a:rPr lang="en-US" dirty="0"/>
              <a:t>complex data structure</a:t>
            </a:r>
            <a:r>
              <a:rPr lang="he-IL" dirty="0"/>
              <a:t> זה למשל הקולקישין של ה</a:t>
            </a:r>
            <a:r>
              <a:rPr lang="en-US" dirty="0"/>
              <a:t>Community</a:t>
            </a:r>
            <a:r>
              <a:rPr lang="he-IL" dirty="0"/>
              <a:t> שמכיל הרבה </a:t>
            </a:r>
            <a:r>
              <a:rPr lang="en-US" dirty="0"/>
              <a:t>attributes</a:t>
            </a:r>
            <a:r>
              <a:rPr lang="he-IL" dirty="0"/>
              <a:t> שכוללים גם </a:t>
            </a:r>
            <a:r>
              <a:rPr lang="en-US" dirty="0"/>
              <a:t>list</a:t>
            </a:r>
            <a:r>
              <a:rPr lang="he-IL" dirty="0"/>
              <a:t> של חברי הקהילה המקושרים לקוליקשין של היוזר.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8296-5CA3-4D4D-A57E-3F1A696A6A5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082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8296-5CA3-4D4D-A57E-3F1A696A6A5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9264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 rtl="0"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Due to restricted development setups, I had to work alone a lot and merge changes often. This could be risky, but we handled it well by using Git to control versions.</a:t>
            </a:r>
          </a:p>
          <a:p>
            <a:pPr marL="228600" indent="-228600" algn="l" rtl="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8296-5CA3-4D4D-A57E-3F1A696A6A5E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836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 rtl="0"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Due to restricted development setups, I had to work alone a lot and merge changes often. This could be risky, but we handled it well by using Git to control versions.</a:t>
            </a:r>
          </a:p>
          <a:p>
            <a:pPr marL="228600" indent="-228600" algn="l" rtl="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8296-5CA3-4D4D-A57E-3F1A696A6A5E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6700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8296-5CA3-4D4D-A57E-3F1A696A6A5E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259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1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9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6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6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4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0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2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0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1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1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9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11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3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4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5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6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17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8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9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20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21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22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23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24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25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26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27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28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30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32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4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5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7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8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9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0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A639E3-FE11-4107-AFD1-7480A451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9" name="Straight Connector 45">
              <a:extLst>
                <a:ext uri="{FF2B5EF4-FFF2-40B4-BE49-F238E27FC236}">
                  <a16:creationId xmlns:a16="http://schemas.microsoft.com/office/drawing/2014/main" id="{297B88D5-EADF-4A02-BCE2-3A7933930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6">
              <a:extLst>
                <a:ext uri="{FF2B5EF4-FFF2-40B4-BE49-F238E27FC236}">
                  <a16:creationId xmlns:a16="http://schemas.microsoft.com/office/drawing/2014/main" id="{31DC15A3-BC76-48C7-B6E7-6BDE98D8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A863FF4-5278-40A2-91AE-0C1C9D417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6974866-0370-46DE-A0CC-B76787F8F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384EFBB-5F44-416B-8304-14894D4E6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C2A7721-82F5-4049-A36D-7F15895D7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5A5C9E-7BB1-4BE0-AF65-0B0C0F57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0171544-D633-4084-9514-8AB2CA31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33A3733-9841-46F0-9A8D-A8E4E7AC6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E8D50D6-CE3F-435D-BCA4-EAFC38237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B5C569-068B-4D34-BD81-0166CFCA7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D91E9C2-6816-467A-A887-51823DCEB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75BDF8-0757-4DE7-8914-A6211FC3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48F044E-19A2-494D-91A4-E60CCDE71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16CA88C-F0B3-4F0B-8B07-49054EEFB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CBD9FE-33C5-4C8E-AE6A-39CFA34E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48A9DF-73A2-4FEF-8610-9CD069CB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FAFAB70-5071-4F05-A1EC-91796E24E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462774D-3A7B-46F6-8BB9-2739EC34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7D0A398-66BB-4B9B-8C1D-DEEAAA8D4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D8869C1-C468-4613-B783-58B076296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5E2255-F98C-4D08-8E76-41779939A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FE11281-EE77-43E2-863A-26430334E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E3884E6-6AB1-4B3F-B45D-86FB4881A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A0F8A82-A670-4466-BA70-1CA5C15BB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1C327D7-6ECC-42F0-BE55-3F7F5EBF9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EC5AF0-3ECA-4B7C-B9D8-CA5844CE8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9A9F21D-FFEE-4515-8250-B556D76A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98592-6EBE-4B94-879F-1A0DD0FB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DF14A29-2CEC-4B0C-83DF-2667CD7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B93FF1A-3F38-4BE6-9A40-41766195D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תמונה 4" descr="תמונה שמכילה טקסט, צילום מסך, גופן, עיצוב&#10;&#10;התיאור נוצר באופן אוטומטי">
            <a:extLst>
              <a:ext uri="{FF2B5EF4-FFF2-40B4-BE49-F238E27FC236}">
                <a16:creationId xmlns:a16="http://schemas.microsoft.com/office/drawing/2014/main" id="{D7E0BA8E-F836-9C55-DBD7-5509DAB1D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90" r="1" b="2598"/>
          <a:stretch/>
        </p:blipFill>
        <p:spPr>
          <a:xfrm>
            <a:off x="-6332" y="-6350"/>
            <a:ext cx="12198331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2E2183-6842-6C25-7670-1EB60D52254D}"/>
              </a:ext>
            </a:extLst>
          </p:cNvPr>
          <p:cNvSpPr txBox="1"/>
          <p:nvPr/>
        </p:nvSpPr>
        <p:spPr>
          <a:xfrm>
            <a:off x="8918228" y="5765555"/>
            <a:ext cx="321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/>
              <a:t>Danor Sinai 311156616</a:t>
            </a:r>
            <a:br>
              <a:rPr lang="en-US" b="1" dirty="0"/>
            </a:br>
            <a:r>
              <a:rPr lang="en-US" b="1" dirty="0"/>
              <a:t>Sahar Oz 311285514</a:t>
            </a:r>
          </a:p>
        </p:txBody>
      </p:sp>
    </p:spTree>
    <p:extLst>
      <p:ext uri="{BB962C8B-B14F-4D97-AF65-F5344CB8AC3E}">
        <p14:creationId xmlns:p14="http://schemas.microsoft.com/office/powerpoint/2010/main" val="32616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DEE-B04C-3600-78EE-30E24AE4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70944" y="344507"/>
            <a:ext cx="10325000" cy="779881"/>
          </a:xfrm>
        </p:spPr>
        <p:txBody>
          <a:bodyPr/>
          <a:lstStyle/>
          <a:p>
            <a:pPr algn="ctr"/>
            <a:r>
              <a:rPr lang="en-US" b="1" dirty="0"/>
              <a:t>MongoDB</a:t>
            </a:r>
          </a:p>
        </p:txBody>
      </p:sp>
      <p:graphicFrame>
        <p:nvGraphicFramePr>
          <p:cNvPr id="6" name="מציין מיקום תוכן 2">
            <a:extLst>
              <a:ext uri="{FF2B5EF4-FFF2-40B4-BE49-F238E27FC236}">
                <a16:creationId xmlns:a16="http://schemas.microsoft.com/office/drawing/2014/main" id="{C1F364E6-9C12-EE66-2444-D8C6B60EE1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091934"/>
              </p:ext>
            </p:extLst>
          </p:nvPr>
        </p:nvGraphicFramePr>
        <p:xfrm>
          <a:off x="975642" y="2023503"/>
          <a:ext cx="6818489" cy="410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תמונה 14">
            <a:extLst>
              <a:ext uri="{FF2B5EF4-FFF2-40B4-BE49-F238E27FC236}">
                <a16:creationId xmlns:a16="http://schemas.microsoft.com/office/drawing/2014/main" id="{F9AFCEF0-9804-8B5F-5CBF-DBA12047F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598" y="2622707"/>
            <a:ext cx="608556" cy="446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D6CC6A-D6F5-B43B-CDCE-070EA42509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6769" y="39790"/>
            <a:ext cx="2206242" cy="2582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CFFB0-E53D-D223-A5B7-2CEEDD106A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6769" y="2769479"/>
            <a:ext cx="4195921" cy="363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8C579-6F01-4060-BF31-C045C99A6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CBA8DA8-7039-4026-8733-D3F490860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B834BE-C330-4AFA-9B27-8969E16F0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141B717-A199-4EEE-8434-CBC9E5DDE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5222AF-AB0D-4F6E-896E-C17796EB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7C2DAFE-2FB9-4D8D-BD2D-ED9F5F84F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F3CD814-26D5-4D79-87E0-19D14406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27D5AAA-C842-4E1C-BC3A-1075F625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5A2BF58-94DC-466E-8A14-22A3DB479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B34C7E0-0590-48E8-96F6-F360D134B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C0978ED-0E33-431F-AB9B-9982B4ABC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69CC66-E364-4939-9117-F8C4F07AC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F26B350-296D-48C7-BC91-284315CE9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EF6201-58A9-4F7B-84D5-9B02266E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37A0E2A-071B-4227-ACA6-A749AB0D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607F85-6A97-46C7-B9BC-B8505E1D6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E1BD4B-04FC-4BDC-A11E-35BD21958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F4F244-77B9-4EB1-AD29-2582BBCFF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56CFC8A-72E2-4020-90D4-EE0E7DB39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0F84F9E-4134-4152-959A-C2871B801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5FEA8FE-6283-4B9B-BEDC-A1E7B1661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03E4F08-4425-45C0-A346-73394B795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CBF93D-BA10-477C-B721-ABCBD81D0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94D0A0-D5E2-47F4-B493-370EA21A2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E9B354-9221-4A81-BFAE-3F702FB5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066CD6-AB8B-4DAA-9790-FE285D793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CD472A8-84A4-4E1A-83B4-DE91C32E6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C8D1A4B-4E3D-422F-984A-9891E2DDF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146BA3F-F373-412C-869A-D8736E034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07C00C-AFB6-4E7D-87B9-44268CE7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D7C4703-6318-4A09-87E7-1D19FB1AD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3DFFC6F-F715-482D-BC44-6DE29BEDF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42DA35F9-950C-4AD3-AAD4-731D45E4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18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9B966FD-E501-B58F-D366-5D47FF30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967" y="232734"/>
            <a:ext cx="8351997" cy="701755"/>
          </a:xfrm>
        </p:spPr>
        <p:txBody>
          <a:bodyPr>
            <a:normAutofit fontScale="90000"/>
          </a:bodyPr>
          <a:lstStyle/>
          <a:p>
            <a:pPr algn="ctr"/>
            <a:r>
              <a:rPr lang="en" b="1" i="0" dirty="0">
                <a:solidFill>
                  <a:schemeClr val="tx1"/>
                </a:solidFill>
                <a:effectLst/>
                <a:latin typeface="Söhne"/>
              </a:rPr>
              <a:t>Project Indicators and Compliance</a:t>
            </a:r>
            <a:endParaRPr lang="he-IL" dirty="0">
              <a:solidFill>
                <a:schemeClr val="tx1"/>
              </a:solidFill>
            </a:endParaRPr>
          </a:p>
        </p:txBody>
      </p:sp>
      <p:graphicFrame>
        <p:nvGraphicFramePr>
          <p:cNvPr id="79" name="מציין מיקום תוכן 2">
            <a:extLst>
              <a:ext uri="{FF2B5EF4-FFF2-40B4-BE49-F238E27FC236}">
                <a16:creationId xmlns:a16="http://schemas.microsoft.com/office/drawing/2014/main" id="{B2F256D6-3D99-E9C0-37A2-F68AD389AA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221013"/>
              </p:ext>
            </p:extLst>
          </p:nvPr>
        </p:nvGraphicFramePr>
        <p:xfrm>
          <a:off x="786416" y="1429188"/>
          <a:ext cx="10325100" cy="5085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46,754 Key Performance Indicators Icons - Free in SVG, PNG, ICO - IconScout">
            <a:extLst>
              <a:ext uri="{FF2B5EF4-FFF2-40B4-BE49-F238E27FC236}">
                <a16:creationId xmlns:a16="http://schemas.microsoft.com/office/drawing/2014/main" id="{78F33CC6-FDFF-51CC-35E2-E4706378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0" y="59870"/>
            <a:ext cx="1047484" cy="104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34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8C579-6F01-4060-BF31-C045C99A6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CBA8DA8-7039-4026-8733-D3F490860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B834BE-C330-4AFA-9B27-8969E16F0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141B717-A199-4EEE-8434-CBC9E5DDE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5222AF-AB0D-4F6E-896E-C17796EB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7C2DAFE-2FB9-4D8D-BD2D-ED9F5F84F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F3CD814-26D5-4D79-87E0-19D14406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27D5AAA-C842-4E1C-BC3A-1075F625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5A2BF58-94DC-466E-8A14-22A3DB479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B34C7E0-0590-48E8-96F6-F360D134B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C0978ED-0E33-431F-AB9B-9982B4ABC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69CC66-E364-4939-9117-F8C4F07AC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F26B350-296D-48C7-BC91-284315CE9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EF6201-58A9-4F7B-84D5-9B02266E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37A0E2A-071B-4227-ACA6-A749AB0D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607F85-6A97-46C7-B9BC-B8505E1D6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E1BD4B-04FC-4BDC-A11E-35BD21958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F4F244-77B9-4EB1-AD29-2582BBCFF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56CFC8A-72E2-4020-90D4-EE0E7DB39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0F84F9E-4134-4152-959A-C2871B801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5FEA8FE-6283-4B9B-BEDC-A1E7B1661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03E4F08-4425-45C0-A346-73394B795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CBF93D-BA10-477C-B721-ABCBD81D0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94D0A0-D5E2-47F4-B493-370EA21A2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E9B354-9221-4A81-BFAE-3F702FB5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066CD6-AB8B-4DAA-9790-FE285D793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CD472A8-84A4-4E1A-83B4-DE91C32E6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C8D1A4B-4E3D-422F-984A-9891E2DDF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146BA3F-F373-412C-869A-D8736E034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07C00C-AFB6-4E7D-87B9-44268CE7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D7C4703-6318-4A09-87E7-1D19FB1AD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3DFFC6F-F715-482D-BC44-6DE29BEDF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42DA35F9-950C-4AD3-AAD4-731D45E4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18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9B966FD-E501-B58F-D366-5D47FF30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348" y="-347434"/>
            <a:ext cx="7858530" cy="1187278"/>
          </a:xfrm>
        </p:spPr>
        <p:txBody>
          <a:bodyPr>
            <a:normAutofit/>
          </a:bodyPr>
          <a:lstStyle/>
          <a:p>
            <a:pPr algn="ctr"/>
            <a:r>
              <a:rPr lang="en" b="1" i="0" dirty="0">
                <a:solidFill>
                  <a:schemeClr val="tx1"/>
                </a:solidFill>
                <a:effectLst/>
                <a:latin typeface="Söhne"/>
              </a:rPr>
              <a:t>Challenges and Constraints</a:t>
            </a:r>
            <a:endParaRPr lang="he-IL" dirty="0">
              <a:solidFill>
                <a:schemeClr val="tx1"/>
              </a:solidFill>
            </a:endParaRPr>
          </a:p>
        </p:txBody>
      </p:sp>
      <p:graphicFrame>
        <p:nvGraphicFramePr>
          <p:cNvPr id="79" name="מציין מיקום תוכן 2">
            <a:extLst>
              <a:ext uri="{FF2B5EF4-FFF2-40B4-BE49-F238E27FC236}">
                <a16:creationId xmlns:a16="http://schemas.microsoft.com/office/drawing/2014/main" id="{B2F256D6-3D99-E9C0-37A2-F68AD389AA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518798"/>
              </p:ext>
            </p:extLst>
          </p:nvPr>
        </p:nvGraphicFramePr>
        <p:xfrm>
          <a:off x="927236" y="1071891"/>
          <a:ext cx="10325100" cy="325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8A2FB5-7E5B-643A-D0A9-8CA173706FC9}"/>
              </a:ext>
            </a:extLst>
          </p:cNvPr>
          <p:cNvSpPr/>
          <p:nvPr/>
        </p:nvSpPr>
        <p:spPr>
          <a:xfrm>
            <a:off x="499666" y="4514759"/>
            <a:ext cx="11027734" cy="162864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8283F9-6063-7903-C5C0-2AA8FD9EFC83}"/>
              </a:ext>
            </a:extLst>
          </p:cNvPr>
          <p:cNvGrpSpPr/>
          <p:nvPr/>
        </p:nvGrpSpPr>
        <p:grpSpPr>
          <a:xfrm>
            <a:off x="988192" y="4978859"/>
            <a:ext cx="11027734" cy="1628644"/>
            <a:chOff x="5895339" y="464729"/>
            <a:chExt cx="4396738" cy="279192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92DA3FE-9A4E-EC49-37FC-6CD8A09BA266}"/>
                </a:ext>
              </a:extLst>
            </p:cNvPr>
            <p:cNvSpPr/>
            <p:nvPr/>
          </p:nvSpPr>
          <p:spPr>
            <a:xfrm>
              <a:off x="5895339" y="464729"/>
              <a:ext cx="4396738" cy="27919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3D9A942-96D5-AFC2-CF8C-B1E2BD4D4266}"/>
                </a:ext>
              </a:extLst>
            </p:cNvPr>
            <p:cNvSpPr txBox="1"/>
            <p:nvPr/>
          </p:nvSpPr>
          <p:spPr>
            <a:xfrm>
              <a:off x="5977112" y="546502"/>
              <a:ext cx="4233192" cy="2628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u="sng" dirty="0">
                  <a:solidFill>
                    <a:schemeClr val="tx1"/>
                  </a:solidFill>
                  <a:effectLst/>
                  <a:latin typeface="Söhne"/>
                </a:rPr>
                <a:t>GPS</a:t>
              </a:r>
              <a:r>
                <a:rPr lang="he-IL" sz="2400" b="1" i="0" u="sng" dirty="0">
                  <a:solidFill>
                    <a:schemeClr val="tx1"/>
                  </a:solidFill>
                  <a:effectLst/>
                  <a:latin typeface="Söhne"/>
                </a:rPr>
                <a:t> </a:t>
              </a:r>
              <a:r>
                <a:rPr lang="en-US" sz="2400" b="1" u="sng" dirty="0">
                  <a:solidFill>
                    <a:schemeClr val="tx1"/>
                  </a:solidFill>
                  <a:latin typeface="Söhne"/>
                </a:rPr>
                <a:t>D</a:t>
              </a:r>
              <a:r>
                <a:rPr lang="en-US" sz="2400" b="1" i="0" u="sng" dirty="0">
                  <a:solidFill>
                    <a:schemeClr val="tx1"/>
                  </a:solidFill>
                  <a:effectLst/>
                  <a:latin typeface="Söhne"/>
                </a:rPr>
                <a:t>isruption:</a:t>
              </a:r>
              <a:br>
                <a:rPr lang="en-US" sz="2400" b="0" i="0" dirty="0">
                  <a:solidFill>
                    <a:schemeClr val="tx1"/>
                  </a:solidFill>
                  <a:effectLst/>
                  <a:latin typeface="Söhne"/>
                </a:rPr>
              </a:br>
              <a:r>
                <a:rPr lang="en-US" sz="2400" b="0" i="0" dirty="0">
                  <a:solidFill>
                    <a:schemeClr val="tx1"/>
                  </a:solidFill>
                  <a:effectLst/>
                  <a:latin typeface="Söhne"/>
                </a:rPr>
                <a:t>Due to ongoing conflicts affecting GPS services, our app often incorrectly displays the user's location as being in Beirut instead of Israel. This impacts our feature that calculates interactions within a user's vicinity by using their actual location.</a:t>
              </a:r>
              <a:endParaRPr lang="en-US" sz="23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104" name="Picture 8" descr="Challenge - Free people icons">
            <a:extLst>
              <a:ext uri="{FF2B5EF4-FFF2-40B4-BE49-F238E27FC236}">
                <a16:creationId xmlns:a16="http://schemas.microsoft.com/office/drawing/2014/main" id="{C947938A-1191-D234-1116-F4BE1EA4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" y="2851"/>
            <a:ext cx="1413103" cy="14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91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9" grpId="0">
        <p:bldAsOne/>
      </p:bldGraphic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8C579-6F01-4060-BF31-C045C99A6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CBA8DA8-7039-4026-8733-D3F490860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B834BE-C330-4AFA-9B27-8969E16F0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141B717-A199-4EEE-8434-CBC9E5DDE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5222AF-AB0D-4F6E-896E-C17796EB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7C2DAFE-2FB9-4D8D-BD2D-ED9F5F84F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F3CD814-26D5-4D79-87E0-19D14406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27D5AAA-C842-4E1C-BC3A-1075F625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5A2BF58-94DC-466E-8A14-22A3DB479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B34C7E0-0590-48E8-96F6-F360D134B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C0978ED-0E33-431F-AB9B-9982B4ABC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69CC66-E364-4939-9117-F8C4F07AC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F26B350-296D-48C7-BC91-284315CE9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EF6201-58A9-4F7B-84D5-9B02266E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37A0E2A-071B-4227-ACA6-A749AB0D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607F85-6A97-46C7-B9BC-B8505E1D6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E1BD4B-04FC-4BDC-A11E-35BD21958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F4F244-77B9-4EB1-AD29-2582BBCFF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56CFC8A-72E2-4020-90D4-EE0E7DB39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0F84F9E-4134-4152-959A-C2871B801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5FEA8FE-6283-4B9B-BEDC-A1E7B1661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03E4F08-4425-45C0-A346-73394B795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CBF93D-BA10-477C-B721-ABCBD81D0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94D0A0-D5E2-47F4-B493-370EA21A2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E9B354-9221-4A81-BFAE-3F702FB5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066CD6-AB8B-4DAA-9790-FE285D793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CD472A8-84A4-4E1A-83B4-DE91C32E6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C8D1A4B-4E3D-422F-984A-9891E2DDF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146BA3F-F373-412C-869A-D8736E034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07C00C-AFB6-4E7D-87B9-44268CE7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D7C4703-6318-4A09-87E7-1D19FB1AD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3DFFC6F-F715-482D-BC44-6DE29BEDF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42DA35F9-950C-4AD3-AAD4-731D45E4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18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9B966FD-E501-B58F-D366-5D47FF30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190" y="-347815"/>
            <a:ext cx="6398913" cy="1187278"/>
          </a:xfrm>
        </p:spPr>
        <p:txBody>
          <a:bodyPr>
            <a:normAutofit/>
          </a:bodyPr>
          <a:lstStyle/>
          <a:p>
            <a:pPr algn="ctr"/>
            <a:r>
              <a:rPr lang="en" b="1" i="0" dirty="0">
                <a:solidFill>
                  <a:schemeClr val="tx1"/>
                </a:solidFill>
                <a:effectLst/>
                <a:latin typeface="Söhne"/>
              </a:rPr>
              <a:t>Solutions</a:t>
            </a:r>
            <a:endParaRPr lang="he-IL" dirty="0">
              <a:solidFill>
                <a:schemeClr val="tx1"/>
              </a:solidFill>
            </a:endParaRPr>
          </a:p>
        </p:txBody>
      </p:sp>
      <p:graphicFrame>
        <p:nvGraphicFramePr>
          <p:cNvPr id="79" name="מציין מיקום תוכן 2">
            <a:extLst>
              <a:ext uri="{FF2B5EF4-FFF2-40B4-BE49-F238E27FC236}">
                <a16:creationId xmlns:a16="http://schemas.microsoft.com/office/drawing/2014/main" id="{B2F256D6-3D99-E9C0-37A2-F68AD389AA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471274"/>
              </p:ext>
            </p:extLst>
          </p:nvPr>
        </p:nvGraphicFramePr>
        <p:xfrm>
          <a:off x="927236" y="1071891"/>
          <a:ext cx="10325100" cy="325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8A2FB5-7E5B-643A-D0A9-8CA173706FC9}"/>
              </a:ext>
            </a:extLst>
          </p:cNvPr>
          <p:cNvSpPr/>
          <p:nvPr/>
        </p:nvSpPr>
        <p:spPr>
          <a:xfrm>
            <a:off x="499666" y="4514759"/>
            <a:ext cx="11027734" cy="162864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8283F9-6063-7903-C5C0-2AA8FD9EFC83}"/>
              </a:ext>
            </a:extLst>
          </p:cNvPr>
          <p:cNvGrpSpPr/>
          <p:nvPr/>
        </p:nvGrpSpPr>
        <p:grpSpPr>
          <a:xfrm>
            <a:off x="571650" y="4740964"/>
            <a:ext cx="11027734" cy="1628644"/>
            <a:chOff x="5798584" y="-12728"/>
            <a:chExt cx="4396738" cy="279192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92DA3FE-9A4E-EC49-37FC-6CD8A09BA266}"/>
                </a:ext>
              </a:extLst>
            </p:cNvPr>
            <p:cNvSpPr/>
            <p:nvPr/>
          </p:nvSpPr>
          <p:spPr>
            <a:xfrm>
              <a:off x="5798584" y="-12728"/>
              <a:ext cx="4396738" cy="27919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3D9A942-96D5-AFC2-CF8C-B1E2BD4D4266}"/>
                </a:ext>
              </a:extLst>
            </p:cNvPr>
            <p:cNvSpPr txBox="1"/>
            <p:nvPr/>
          </p:nvSpPr>
          <p:spPr>
            <a:xfrm>
              <a:off x="5956053" y="106578"/>
              <a:ext cx="4233192" cy="26283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u="sng" dirty="0">
                  <a:solidFill>
                    <a:schemeClr val="tx1"/>
                  </a:solidFill>
                  <a:effectLst/>
                  <a:latin typeface="Söhne"/>
                </a:rPr>
                <a:t>GPS</a:t>
              </a:r>
              <a:r>
                <a:rPr lang="he-IL" sz="2400" b="1" i="0" u="sng" dirty="0">
                  <a:solidFill>
                    <a:schemeClr val="tx1"/>
                  </a:solidFill>
                  <a:effectLst/>
                  <a:latin typeface="Söhne"/>
                </a:rPr>
                <a:t> </a:t>
              </a:r>
              <a:r>
                <a:rPr lang="en-US" sz="2400" b="1" u="sng" dirty="0">
                  <a:solidFill>
                    <a:schemeClr val="tx1"/>
                  </a:solidFill>
                  <a:latin typeface="Söhne"/>
                </a:rPr>
                <a:t>D</a:t>
              </a:r>
              <a:r>
                <a:rPr lang="en-US" sz="2400" b="1" i="0" u="sng" dirty="0">
                  <a:solidFill>
                    <a:schemeClr val="tx1"/>
                  </a:solidFill>
                  <a:effectLst/>
                  <a:latin typeface="Söhne"/>
                </a:rPr>
                <a:t>isruption:</a:t>
              </a:r>
              <a:br>
                <a:rPr lang="en-US" sz="2400" b="0" i="0" dirty="0">
                  <a:solidFill>
                    <a:schemeClr val="tx1"/>
                  </a:solidFill>
                  <a:effectLst/>
                  <a:latin typeface="Söhne"/>
                </a:rPr>
              </a:br>
              <a:r>
                <a:rPr lang="en-US" sz="2400" b="0" i="0" dirty="0">
                  <a:solidFill>
                    <a:schemeClr val="tx1"/>
                  </a:solidFill>
                  <a:effectLst/>
                  <a:latin typeface="Söhne"/>
                </a:rPr>
                <a:t>Utilize Android and iOS emulators to simulate and provide more accurate location data, ensuring our app functions correctly regardless of external disruptions to GPS services.</a:t>
              </a:r>
              <a:endParaRPr lang="en-US" sz="23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Solution icons for free download | Freepik">
            <a:extLst>
              <a:ext uri="{FF2B5EF4-FFF2-40B4-BE49-F238E27FC236}">
                <a16:creationId xmlns:a16="http://schemas.microsoft.com/office/drawing/2014/main" id="{40C265CF-19D2-F52F-F7D4-B59D1E91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92" y="-32054"/>
            <a:ext cx="1665011" cy="166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13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9" grpId="0">
        <p:bldAsOne/>
      </p:bldGraphic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8C579-6F01-4060-BF31-C045C99A6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CBA8DA8-7039-4026-8733-D3F490860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B834BE-C330-4AFA-9B27-8969E16F0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141B717-A199-4EEE-8434-CBC9E5DDE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5222AF-AB0D-4F6E-896E-C17796EB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7C2DAFE-2FB9-4D8D-BD2D-ED9F5F84F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F3CD814-26D5-4D79-87E0-19D14406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27D5AAA-C842-4E1C-BC3A-1075F625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5A2BF58-94DC-466E-8A14-22A3DB479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B34C7E0-0590-48E8-96F6-F360D134B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C0978ED-0E33-431F-AB9B-9982B4ABC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69CC66-E364-4939-9117-F8C4F07AC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F26B350-296D-48C7-BC91-284315CE9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EF6201-58A9-4F7B-84D5-9B02266E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37A0E2A-071B-4227-ACA6-A749AB0D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607F85-6A97-46C7-B9BC-B8505E1D6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E1BD4B-04FC-4BDC-A11E-35BD21958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F4F244-77B9-4EB1-AD29-2582BBCFF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56CFC8A-72E2-4020-90D4-EE0E7DB39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0F84F9E-4134-4152-959A-C2871B801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5FEA8FE-6283-4B9B-BEDC-A1E7B1661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03E4F08-4425-45C0-A346-73394B795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CBF93D-BA10-477C-B721-ABCBD81D0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94D0A0-D5E2-47F4-B493-370EA21A2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E9B354-9221-4A81-BFAE-3F702FB5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066CD6-AB8B-4DAA-9790-FE285D793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CD472A8-84A4-4E1A-83B4-DE91C32E6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C8D1A4B-4E3D-422F-984A-9891E2DDF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146BA3F-F373-412C-869A-D8736E034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07C00C-AFB6-4E7D-87B9-44268CE7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D7C4703-6318-4A09-87E7-1D19FB1AD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3DFFC6F-F715-482D-BC44-6DE29BEDF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42DA35F9-950C-4AD3-AAD4-731D45E4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18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9B966FD-E501-B58F-D366-5D47FF30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17" y="480326"/>
            <a:ext cx="9875599" cy="1169909"/>
          </a:xfrm>
        </p:spPr>
        <p:txBody>
          <a:bodyPr>
            <a:normAutofit/>
          </a:bodyPr>
          <a:lstStyle/>
          <a:p>
            <a:pPr algn="ctr"/>
            <a:r>
              <a:rPr lang="en" b="1" i="0" dirty="0">
                <a:solidFill>
                  <a:schemeClr val="tx1"/>
                </a:solidFill>
                <a:effectLst/>
                <a:latin typeface="Söhne"/>
              </a:rPr>
              <a:t>Demonstration of the System</a:t>
            </a:r>
            <a:endParaRPr lang="he-IL" dirty="0">
              <a:solidFill>
                <a:schemeClr val="tx1"/>
              </a:solidFill>
            </a:endParaRPr>
          </a:p>
        </p:txBody>
      </p:sp>
      <p:graphicFrame>
        <p:nvGraphicFramePr>
          <p:cNvPr id="79" name="מציין מיקום תוכן 2">
            <a:extLst>
              <a:ext uri="{FF2B5EF4-FFF2-40B4-BE49-F238E27FC236}">
                <a16:creationId xmlns:a16="http://schemas.microsoft.com/office/drawing/2014/main" id="{B2F256D6-3D99-E9C0-37A2-F68AD389AA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721635"/>
              </p:ext>
            </p:extLst>
          </p:nvPr>
        </p:nvGraphicFramePr>
        <p:xfrm>
          <a:off x="698467" y="2164511"/>
          <a:ext cx="10325100" cy="325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8" name="Picture 4" descr="Video - Free computer icons">
            <a:extLst>
              <a:ext uri="{FF2B5EF4-FFF2-40B4-BE49-F238E27FC236}">
                <a16:creationId xmlns:a16="http://schemas.microsoft.com/office/drawing/2014/main" id="{7AC59BC3-3BFD-9726-C729-6415A569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6" y="-196467"/>
            <a:ext cx="2122379" cy="212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12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9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rbanHive_Demo_Video">
            <a:hlinkClick r:id="" action="ppaction://media"/>
            <a:extLst>
              <a:ext uri="{FF2B5EF4-FFF2-40B4-BE49-F238E27FC236}">
                <a16:creationId xmlns:a16="http://schemas.microsoft.com/office/drawing/2014/main" id="{D9CCA0E1-DEB4-2662-0479-4E3BF3C1E3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685800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1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3D62B9-F5C7-AA64-372C-E715E3907C17}"/>
              </a:ext>
            </a:extLst>
          </p:cNvPr>
          <p:cNvSpPr txBox="1"/>
          <p:nvPr/>
        </p:nvSpPr>
        <p:spPr>
          <a:xfrm>
            <a:off x="5877362" y="131321"/>
            <a:ext cx="6590922" cy="2706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Thanks for listening, any questions ?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A3A6FD0A-EB94-C9E7-08FE-F8BDA0D9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21" r="2" b="2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logo with people in the shape of a house&#10;&#10;Description automatically generated">
            <a:extLst>
              <a:ext uri="{FF2B5EF4-FFF2-40B4-BE49-F238E27FC236}">
                <a16:creationId xmlns:a16="http://schemas.microsoft.com/office/drawing/2014/main" id="{645E40C0-7CCD-B0DF-39E3-4CAD0454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738" y="3427448"/>
            <a:ext cx="4356795" cy="28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7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8C579-6F01-4060-BF31-C045C99A6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CBA8DA8-7039-4026-8733-D3F490860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B834BE-C330-4AFA-9B27-8969E16F0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141B717-A199-4EEE-8434-CBC9E5DDE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5222AF-AB0D-4F6E-896E-C17796EB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7C2DAFE-2FB9-4D8D-BD2D-ED9F5F84F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F3CD814-26D5-4D79-87E0-19D14406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27D5AAA-C842-4E1C-BC3A-1075F625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5A2BF58-94DC-466E-8A14-22A3DB479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B34C7E0-0590-48E8-96F6-F360D134B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C0978ED-0E33-431F-AB9B-9982B4ABC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69CC66-E364-4939-9117-F8C4F07AC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F26B350-296D-48C7-BC91-284315CE9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EF6201-58A9-4F7B-84D5-9B02266E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37A0E2A-071B-4227-ACA6-A749AB0D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607F85-6A97-46C7-B9BC-B8505E1D6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E1BD4B-04FC-4BDC-A11E-35BD21958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F4F244-77B9-4EB1-AD29-2582BBCFF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56CFC8A-72E2-4020-90D4-EE0E7DB39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0F84F9E-4134-4152-959A-C2871B801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5FEA8FE-6283-4B9B-BEDC-A1E7B1661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03E4F08-4425-45C0-A346-73394B795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CBF93D-BA10-477C-B721-ABCBD81D0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94D0A0-D5E2-47F4-B493-370EA21A2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E9B354-9221-4A81-BFAE-3F702FB5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066CD6-AB8B-4DAA-9790-FE285D793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CD472A8-84A4-4E1A-83B4-DE91C32E6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C8D1A4B-4E3D-422F-984A-9891E2DDF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146BA3F-F373-412C-869A-D8736E034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07C00C-AFB6-4E7D-87B9-44268CE7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D7C4703-6318-4A09-87E7-1D19FB1AD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3DFFC6F-F715-482D-BC44-6DE29BEDF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42DA35F9-950C-4AD3-AAD4-731D45E4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18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9B966FD-E501-B58F-D366-5D47FF30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83" y="365996"/>
            <a:ext cx="9916940" cy="945770"/>
          </a:xfrm>
        </p:spPr>
        <p:txBody>
          <a:bodyPr>
            <a:normAutofit/>
          </a:bodyPr>
          <a:lstStyle/>
          <a:p>
            <a:pPr algn="ctr"/>
            <a:r>
              <a:rPr lang="en" b="1" i="0" dirty="0">
                <a:effectLst/>
                <a:latin typeface="Söhne"/>
              </a:rPr>
              <a:t>Introduction to the Project</a:t>
            </a:r>
            <a:endParaRPr lang="he-IL" dirty="0"/>
          </a:p>
        </p:txBody>
      </p:sp>
      <p:graphicFrame>
        <p:nvGraphicFramePr>
          <p:cNvPr id="79" name="מציין מיקום תוכן 2">
            <a:extLst>
              <a:ext uri="{FF2B5EF4-FFF2-40B4-BE49-F238E27FC236}">
                <a16:creationId xmlns:a16="http://schemas.microsoft.com/office/drawing/2014/main" id="{B2F256D6-3D99-E9C0-37A2-F68AD389AA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963888"/>
              </p:ext>
            </p:extLst>
          </p:nvPr>
        </p:nvGraphicFramePr>
        <p:xfrm>
          <a:off x="803683" y="2171522"/>
          <a:ext cx="10325100" cy="325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 descr="Introduction icons for free download | Freepik">
            <a:extLst>
              <a:ext uri="{FF2B5EF4-FFF2-40B4-BE49-F238E27FC236}">
                <a16:creationId xmlns:a16="http://schemas.microsoft.com/office/drawing/2014/main" id="{E9979185-FE7B-3C35-250D-B37C7F5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3" y="23835"/>
            <a:ext cx="1714639" cy="17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651F63-12DA-F257-D6F7-6180EB55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179" y="488971"/>
            <a:ext cx="6988696" cy="950362"/>
          </a:xfrm>
        </p:spPr>
        <p:txBody>
          <a:bodyPr>
            <a:normAutofit/>
          </a:bodyPr>
          <a:lstStyle/>
          <a:p>
            <a:pPr algn="ctr"/>
            <a:r>
              <a:rPr lang="en" b="1" i="0" dirty="0">
                <a:solidFill>
                  <a:schemeClr val="tx1"/>
                </a:solidFill>
                <a:effectLst/>
                <a:latin typeface="Söhne"/>
              </a:rPr>
              <a:t>System Requirements</a:t>
            </a:r>
            <a:endParaRPr lang="he-IL" dirty="0">
              <a:solidFill>
                <a:schemeClr val="tx1"/>
              </a:solidFill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9FD069D4-B251-1697-0F78-72199328719E}"/>
              </a:ext>
            </a:extLst>
          </p:cNvPr>
          <p:cNvGrpSpPr/>
          <p:nvPr/>
        </p:nvGrpSpPr>
        <p:grpSpPr>
          <a:xfrm>
            <a:off x="2307266" y="1869064"/>
            <a:ext cx="7065663" cy="3940940"/>
            <a:chOff x="3793936" y="2584452"/>
            <a:chExt cx="5114664" cy="3425265"/>
          </a:xfrm>
        </p:grpSpPr>
        <p:sp>
          <p:nvSpPr>
            <p:cNvPr id="4" name="מלבן מעוגל 3">
              <a:extLst>
                <a:ext uri="{FF2B5EF4-FFF2-40B4-BE49-F238E27FC236}">
                  <a16:creationId xmlns:a16="http://schemas.microsoft.com/office/drawing/2014/main" id="{9E51AF64-3AE2-586A-5531-86C4C07BE166}"/>
                </a:ext>
              </a:extLst>
            </p:cNvPr>
            <p:cNvSpPr/>
            <p:nvPr/>
          </p:nvSpPr>
          <p:spPr>
            <a:xfrm>
              <a:off x="3793936" y="2584452"/>
              <a:ext cx="4896358" cy="308513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he-IL"/>
            </a:p>
          </p:txBody>
        </p:sp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B4348F20-1E91-CEEC-76E1-FA1987CE81DA}"/>
                </a:ext>
              </a:extLst>
            </p:cNvPr>
            <p:cNvGrpSpPr/>
            <p:nvPr/>
          </p:nvGrpSpPr>
          <p:grpSpPr>
            <a:xfrm>
              <a:off x="3895733" y="2820820"/>
              <a:ext cx="5012867" cy="3188897"/>
              <a:chOff x="5497516" y="315335"/>
              <a:chExt cx="5012867" cy="3188897"/>
            </a:xfrm>
          </p:grpSpPr>
          <p:sp>
            <p:nvSpPr>
              <p:cNvPr id="6" name="מלבן מעוגל 5">
                <a:extLst>
                  <a:ext uri="{FF2B5EF4-FFF2-40B4-BE49-F238E27FC236}">
                    <a16:creationId xmlns:a16="http://schemas.microsoft.com/office/drawing/2014/main" id="{9081922C-4932-A273-A749-5BC6E3A7E453}"/>
                  </a:ext>
                </a:extLst>
              </p:cNvPr>
              <p:cNvSpPr/>
              <p:nvPr/>
            </p:nvSpPr>
            <p:spPr>
              <a:xfrm>
                <a:off x="5497516" y="315335"/>
                <a:ext cx="4985527" cy="317033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he-IL"/>
              </a:p>
            </p:txBody>
          </p:sp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85A6BF13-E77D-85BC-5694-C0EE66A04240}"/>
                  </a:ext>
                </a:extLst>
              </p:cNvPr>
              <p:cNvSpPr txBox="1"/>
              <p:nvPr/>
            </p:nvSpPr>
            <p:spPr>
              <a:xfrm>
                <a:off x="5614025" y="595559"/>
                <a:ext cx="4896358" cy="29086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010" tIns="80010" rIns="80010" bIns="80010" numCol="1" spcCol="1270" anchor="ctr" anchorCtr="0">
                <a:noAutofit/>
              </a:bodyPr>
              <a:lstStyle/>
              <a:p>
                <a:pPr algn="l" rtl="0"/>
                <a:r>
                  <a:rPr lang="en" sz="2400" b="1" i="0" u="sng" dirty="0">
                    <a:solidFill>
                      <a:schemeClr val="tx1"/>
                    </a:solidFill>
                    <a:effectLst/>
                    <a:latin typeface="Söhne"/>
                  </a:rPr>
                  <a:t>Core Features</a:t>
                </a:r>
              </a:p>
              <a:p>
                <a:pPr algn="l" rtl="0"/>
                <a:endParaRPr lang="en" u="sng" dirty="0">
                  <a:solidFill>
                    <a:schemeClr val="tx1"/>
                  </a:solidFill>
                  <a:latin typeface="Söhne"/>
                </a:endParaRPr>
              </a:p>
              <a:p>
                <a:pPr algn="l"/>
                <a:r>
                  <a:rPr lang="en-US" b="1" i="0" u="sng" dirty="0">
                    <a:solidFill>
                      <a:schemeClr val="tx1"/>
                    </a:solidFill>
                    <a:effectLst/>
                    <a:latin typeface="Söhne"/>
                  </a:rPr>
                  <a:t>Night Watch Scheduling</a:t>
                </a:r>
                <a:r>
                  <a:rPr lang="en-US" b="1" i="0" dirty="0">
                    <a:solidFill>
                      <a:schemeClr val="tx1"/>
                    </a:solidFill>
                    <a:effectLst/>
                    <a:latin typeface="Söhne"/>
                  </a:rPr>
                  <a:t>: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Söhne"/>
                  </a:rPr>
                  <a:t> Coordinate and manage security shifts within the community.</a:t>
                </a:r>
              </a:p>
              <a:p>
                <a:pPr algn="l"/>
                <a:r>
                  <a:rPr lang="en-US" b="1" i="0" u="sng" dirty="0">
                    <a:solidFill>
                      <a:schemeClr val="tx1"/>
                    </a:solidFill>
                    <a:effectLst/>
                    <a:latin typeface="Söhne"/>
                  </a:rPr>
                  <a:t>Event Management</a:t>
                </a:r>
                <a:r>
                  <a:rPr lang="en-US" b="1" i="0" dirty="0">
                    <a:solidFill>
                      <a:schemeClr val="tx1"/>
                    </a:solidFill>
                    <a:effectLst/>
                    <a:latin typeface="Söhne"/>
                  </a:rPr>
                  <a:t>: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Söhne"/>
                  </a:rPr>
                  <a:t> Organize and participate in community events seamlessly.</a:t>
                </a:r>
              </a:p>
              <a:p>
                <a:pPr algn="l"/>
                <a:r>
                  <a:rPr lang="en-US" b="1" i="0" u="sng" dirty="0">
                    <a:solidFill>
                      <a:schemeClr val="tx1"/>
                    </a:solidFill>
                    <a:effectLst/>
                    <a:latin typeface="Söhne"/>
                  </a:rPr>
                  <a:t>Real-Time Communication</a:t>
                </a:r>
                <a:r>
                  <a:rPr lang="en-US" b="1" i="0" dirty="0">
                    <a:solidFill>
                      <a:schemeClr val="tx1"/>
                    </a:solidFill>
                    <a:effectLst/>
                    <a:latin typeface="Söhne"/>
                  </a:rPr>
                  <a:t>: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Söhne"/>
                  </a:rPr>
                  <a:t> Enable interactions via posts and comments among community members.</a:t>
                </a:r>
              </a:p>
              <a:p>
                <a:pPr algn="l"/>
                <a:r>
                  <a:rPr lang="en-US" b="1" i="0" u="sng" dirty="0">
                    <a:solidFill>
                      <a:schemeClr val="tx1"/>
                    </a:solidFill>
                    <a:effectLst/>
                    <a:latin typeface="Söhne"/>
                  </a:rPr>
                  <a:t>Account Management</a:t>
                </a:r>
                <a:r>
                  <a:rPr lang="en-US" b="1" i="0" dirty="0">
                    <a:solidFill>
                      <a:schemeClr val="tx1"/>
                    </a:solidFill>
                    <a:effectLst/>
                    <a:latin typeface="Söhne"/>
                  </a:rPr>
                  <a:t>: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Söhne"/>
                  </a:rPr>
                  <a:t> Personalized user profiles and settings, secured with Auth0.</a:t>
                </a:r>
              </a:p>
              <a:p>
                <a:pPr algn="l"/>
                <a:r>
                  <a:rPr lang="en-US" b="1" i="0" u="sng" dirty="0">
                    <a:solidFill>
                      <a:schemeClr val="tx1"/>
                    </a:solidFill>
                    <a:effectLst/>
                    <a:latin typeface="Söhne"/>
                  </a:rPr>
                  <a:t>Scalability</a:t>
                </a:r>
                <a:r>
                  <a:rPr lang="en-US" b="1" i="0" dirty="0">
                    <a:solidFill>
                      <a:schemeClr val="tx1"/>
                    </a:solidFill>
                    <a:effectLst/>
                    <a:latin typeface="Söhne"/>
                  </a:rPr>
                  <a:t>: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Söhne"/>
                  </a:rPr>
                  <a:t> Designed to efficiently handle a growing number of users and data.</a:t>
                </a:r>
              </a:p>
              <a:p>
                <a:pPr algn="l" rtl="0"/>
                <a:endParaRPr lang="he-IL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94" name="Picture 2" descr="Requirements - Free user icons">
            <a:extLst>
              <a:ext uri="{FF2B5EF4-FFF2-40B4-BE49-F238E27FC236}">
                <a16:creationId xmlns:a16="http://schemas.microsoft.com/office/drawing/2014/main" id="{01DD96BA-A2EE-AA77-E61C-420B6B01E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0" y="-8053"/>
            <a:ext cx="1276610" cy="17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90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651F63-12DA-F257-D6F7-6180EB55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22" y="503581"/>
            <a:ext cx="10325000" cy="897793"/>
          </a:xfrm>
        </p:spPr>
        <p:txBody>
          <a:bodyPr>
            <a:normAutofit/>
          </a:bodyPr>
          <a:lstStyle/>
          <a:p>
            <a:pPr algn="ctr"/>
            <a:r>
              <a:rPr lang="en" b="1" i="0" dirty="0">
                <a:solidFill>
                  <a:schemeClr val="tx1"/>
                </a:solidFill>
                <a:effectLst/>
                <a:latin typeface="Söhne"/>
              </a:rPr>
              <a:t>Technological Solutions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" name="מלבן מעוגל 3">
            <a:extLst>
              <a:ext uri="{FF2B5EF4-FFF2-40B4-BE49-F238E27FC236}">
                <a16:creationId xmlns:a16="http://schemas.microsoft.com/office/drawing/2014/main" id="{9E51AF64-3AE2-586A-5531-86C4C07BE166}"/>
              </a:ext>
            </a:extLst>
          </p:cNvPr>
          <p:cNvSpPr/>
          <p:nvPr/>
        </p:nvSpPr>
        <p:spPr>
          <a:xfrm>
            <a:off x="660121" y="2058824"/>
            <a:ext cx="3202435" cy="1992408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B4348F20-1E91-CEEC-76E1-FA1987CE81DA}"/>
              </a:ext>
            </a:extLst>
          </p:cNvPr>
          <p:cNvGrpSpPr/>
          <p:nvPr/>
        </p:nvGrpSpPr>
        <p:grpSpPr>
          <a:xfrm>
            <a:off x="966327" y="2396713"/>
            <a:ext cx="2999924" cy="2231929"/>
            <a:chOff x="5895338" y="464729"/>
            <a:chExt cx="4396737" cy="3101278"/>
          </a:xfrm>
        </p:grpSpPr>
        <p:sp>
          <p:nvSpPr>
            <p:cNvPr id="6" name="מלבן מעוגל 5">
              <a:extLst>
                <a:ext uri="{FF2B5EF4-FFF2-40B4-BE49-F238E27FC236}">
                  <a16:creationId xmlns:a16="http://schemas.microsoft.com/office/drawing/2014/main" id="{9081922C-4932-A273-A749-5BC6E3A7E453}"/>
                </a:ext>
              </a:extLst>
            </p:cNvPr>
            <p:cNvSpPr/>
            <p:nvPr/>
          </p:nvSpPr>
          <p:spPr>
            <a:xfrm>
              <a:off x="5895338" y="464729"/>
              <a:ext cx="4396737" cy="27919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85A6BF13-E77D-85BC-5694-C0EE66A04240}"/>
                </a:ext>
              </a:extLst>
            </p:cNvPr>
            <p:cNvSpPr txBox="1"/>
            <p:nvPr/>
          </p:nvSpPr>
          <p:spPr>
            <a:xfrm>
              <a:off x="5941455" y="937626"/>
              <a:ext cx="4233192" cy="26283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l" rtl="0"/>
              <a:r>
                <a:rPr lang="en" b="1" i="0" u="sng" dirty="0">
                  <a:solidFill>
                    <a:schemeClr val="tx1"/>
                  </a:solidFill>
                  <a:effectLst/>
                  <a:latin typeface="Söhne"/>
                </a:rPr>
                <a:t>Client Application</a:t>
              </a:r>
              <a:r>
                <a:rPr lang="en" b="0" i="0" dirty="0">
                  <a:solidFill>
                    <a:schemeClr val="tx1"/>
                  </a:solidFill>
                  <a:effectLst/>
                  <a:latin typeface="Söhne"/>
                </a:rPr>
                <a:t> Developed using JavaScript and Expo React Native to ensure cross-platform compatibility.</a:t>
              </a:r>
            </a:p>
            <a:p>
              <a:pPr algn="l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מלבן מעוגל 10">
            <a:extLst>
              <a:ext uri="{FF2B5EF4-FFF2-40B4-BE49-F238E27FC236}">
                <a16:creationId xmlns:a16="http://schemas.microsoft.com/office/drawing/2014/main" id="{6DF8CA2D-E30C-9FF8-FACB-C2ED82E0F374}"/>
              </a:ext>
            </a:extLst>
          </p:cNvPr>
          <p:cNvSpPr/>
          <p:nvPr/>
        </p:nvSpPr>
        <p:spPr>
          <a:xfrm>
            <a:off x="4225494" y="2112720"/>
            <a:ext cx="3041962" cy="18806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CE08D4F3-1155-0B4F-6A7D-CA2866465DE2}"/>
              </a:ext>
            </a:extLst>
          </p:cNvPr>
          <p:cNvGrpSpPr/>
          <p:nvPr/>
        </p:nvGrpSpPr>
        <p:grpSpPr>
          <a:xfrm>
            <a:off x="4377788" y="2460069"/>
            <a:ext cx="3038479" cy="1962106"/>
            <a:chOff x="5895339" y="464729"/>
            <a:chExt cx="4396738" cy="2815122"/>
          </a:xfrm>
        </p:grpSpPr>
        <p:sp>
          <p:nvSpPr>
            <p:cNvPr id="13" name="מלבן מעוגל 12">
              <a:extLst>
                <a:ext uri="{FF2B5EF4-FFF2-40B4-BE49-F238E27FC236}">
                  <a16:creationId xmlns:a16="http://schemas.microsoft.com/office/drawing/2014/main" id="{BED99060-1ECA-E4A4-03DA-80BE9595974D}"/>
                </a:ext>
              </a:extLst>
            </p:cNvPr>
            <p:cNvSpPr/>
            <p:nvPr/>
          </p:nvSpPr>
          <p:spPr>
            <a:xfrm>
              <a:off x="5895339" y="464729"/>
              <a:ext cx="4396738" cy="27919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9AF7A696-3B21-86B5-E39A-03084D24F008}"/>
                </a:ext>
              </a:extLst>
            </p:cNvPr>
            <p:cNvSpPr txBox="1"/>
            <p:nvPr/>
          </p:nvSpPr>
          <p:spPr>
            <a:xfrm>
              <a:off x="5910292" y="651469"/>
              <a:ext cx="4233192" cy="2628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l" rtl="0"/>
              <a:r>
                <a:rPr lang="en" b="1" i="0" u="sng" dirty="0">
                  <a:solidFill>
                    <a:schemeClr val="tx1"/>
                  </a:solidFill>
                  <a:effectLst/>
                  <a:latin typeface="Söhne"/>
                </a:rPr>
                <a:t>Server Side</a:t>
              </a:r>
              <a:endParaRPr lang="en" b="1" u="sng" dirty="0">
                <a:solidFill>
                  <a:schemeClr val="tx1"/>
                </a:solidFill>
                <a:latin typeface="Söhne"/>
              </a:endParaRPr>
            </a:p>
            <a:p>
              <a:pPr algn="l" rtl="0"/>
              <a:r>
                <a:rPr lang="en" b="0" i="0" dirty="0">
                  <a:solidFill>
                    <a:schemeClr val="tx1"/>
                  </a:solidFill>
                  <a:effectLst/>
                  <a:latin typeface="Söhne"/>
                </a:rPr>
                <a:t>Python Flask is utilized for server-side operations, ensuring lightweight and efficient backend service.</a:t>
              </a:r>
            </a:p>
          </p:txBody>
        </p:sp>
      </p:grpSp>
      <p:sp>
        <p:nvSpPr>
          <p:cNvPr id="17" name="מלבן מעוגל 16">
            <a:extLst>
              <a:ext uri="{FF2B5EF4-FFF2-40B4-BE49-F238E27FC236}">
                <a16:creationId xmlns:a16="http://schemas.microsoft.com/office/drawing/2014/main" id="{542F8A29-451E-43BB-3B4E-E0687DC43808}"/>
              </a:ext>
            </a:extLst>
          </p:cNvPr>
          <p:cNvSpPr/>
          <p:nvPr/>
        </p:nvSpPr>
        <p:spPr>
          <a:xfrm>
            <a:off x="7827804" y="2112720"/>
            <a:ext cx="2889668" cy="18806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E2E38C6E-041D-814F-9120-077D019AEA21}"/>
              </a:ext>
            </a:extLst>
          </p:cNvPr>
          <p:cNvGrpSpPr/>
          <p:nvPr/>
        </p:nvGrpSpPr>
        <p:grpSpPr>
          <a:xfrm>
            <a:off x="7990077" y="2435518"/>
            <a:ext cx="2662683" cy="1997004"/>
            <a:chOff x="5895339" y="464729"/>
            <a:chExt cx="4396738" cy="2829494"/>
          </a:xfrm>
        </p:grpSpPr>
        <p:sp>
          <p:nvSpPr>
            <p:cNvPr id="19" name="מלבן מעוגל 18">
              <a:extLst>
                <a:ext uri="{FF2B5EF4-FFF2-40B4-BE49-F238E27FC236}">
                  <a16:creationId xmlns:a16="http://schemas.microsoft.com/office/drawing/2014/main" id="{0A311C66-DA52-2C86-887A-041831864209}"/>
                </a:ext>
              </a:extLst>
            </p:cNvPr>
            <p:cNvSpPr/>
            <p:nvPr/>
          </p:nvSpPr>
          <p:spPr>
            <a:xfrm>
              <a:off x="5895339" y="464729"/>
              <a:ext cx="4396738" cy="27919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0" name="תיבת טקסט 19">
              <a:extLst>
                <a:ext uri="{FF2B5EF4-FFF2-40B4-BE49-F238E27FC236}">
                  <a16:creationId xmlns:a16="http://schemas.microsoft.com/office/drawing/2014/main" id="{92AEC4F6-ECD1-2D7D-447A-4C0B6D4A9664}"/>
                </a:ext>
              </a:extLst>
            </p:cNvPr>
            <p:cNvSpPr txBox="1"/>
            <p:nvPr/>
          </p:nvSpPr>
          <p:spPr>
            <a:xfrm>
              <a:off x="5977110" y="584068"/>
              <a:ext cx="4233192" cy="2710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l" rtl="0"/>
              <a:r>
                <a:rPr lang="en" b="1" i="0" u="sng" dirty="0">
                  <a:solidFill>
                    <a:schemeClr val="tx1"/>
                  </a:solidFill>
                  <a:effectLst/>
                  <a:latin typeface="Söhne"/>
                </a:rPr>
                <a:t>Database</a:t>
              </a:r>
            </a:p>
            <a:p>
              <a:pPr algn="l" rtl="0"/>
              <a:r>
                <a:rPr lang="en" b="0" i="0" dirty="0">
                  <a:solidFill>
                    <a:schemeClr val="tx1"/>
                  </a:solidFill>
                  <a:effectLst/>
                  <a:latin typeface="Söhne"/>
                </a:rPr>
                <a:t>MongoDB, chosen for its flexibility and scalability, handles dynamic community data.</a:t>
              </a:r>
            </a:p>
          </p:txBody>
        </p:sp>
      </p:grpSp>
      <p:sp>
        <p:nvSpPr>
          <p:cNvPr id="21" name="מלבן מעוגל 20">
            <a:extLst>
              <a:ext uri="{FF2B5EF4-FFF2-40B4-BE49-F238E27FC236}">
                <a16:creationId xmlns:a16="http://schemas.microsoft.com/office/drawing/2014/main" id="{D5F5E5E3-3BB9-D82F-D957-7A8285586A77}"/>
              </a:ext>
            </a:extLst>
          </p:cNvPr>
          <p:cNvSpPr/>
          <p:nvPr/>
        </p:nvSpPr>
        <p:spPr>
          <a:xfrm>
            <a:off x="4429077" y="4628642"/>
            <a:ext cx="2889668" cy="18806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C2F4F8DC-3EA3-4F2C-02BF-C84C1AACBE64}"/>
              </a:ext>
            </a:extLst>
          </p:cNvPr>
          <p:cNvGrpSpPr/>
          <p:nvPr/>
        </p:nvGrpSpPr>
        <p:grpSpPr>
          <a:xfrm>
            <a:off x="4716036" y="4809312"/>
            <a:ext cx="2758810" cy="1889680"/>
            <a:chOff x="5811785" y="226191"/>
            <a:chExt cx="4398519" cy="2867086"/>
          </a:xfrm>
        </p:grpSpPr>
        <p:sp>
          <p:nvSpPr>
            <p:cNvPr id="23" name="מלבן מעוגל 22">
              <a:extLst>
                <a:ext uri="{FF2B5EF4-FFF2-40B4-BE49-F238E27FC236}">
                  <a16:creationId xmlns:a16="http://schemas.microsoft.com/office/drawing/2014/main" id="{033E81DB-E2EB-5656-A576-1C4DAA29368F}"/>
                </a:ext>
              </a:extLst>
            </p:cNvPr>
            <p:cNvSpPr/>
            <p:nvPr/>
          </p:nvSpPr>
          <p:spPr>
            <a:xfrm>
              <a:off x="5813566" y="301349"/>
              <a:ext cx="4396738" cy="27919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011937F0-3B47-2FA1-F3C3-82AB197425D5}"/>
                </a:ext>
              </a:extLst>
            </p:cNvPr>
            <p:cNvSpPr txBox="1"/>
            <p:nvPr/>
          </p:nvSpPr>
          <p:spPr>
            <a:xfrm>
              <a:off x="5811785" y="226191"/>
              <a:ext cx="4233192" cy="2628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l" rtl="0"/>
              <a:r>
                <a:rPr lang="en" b="1" i="0" u="sng" dirty="0">
                  <a:solidFill>
                    <a:schemeClr val="tx1"/>
                  </a:solidFill>
                  <a:effectLst/>
                  <a:latin typeface="Söhne"/>
                </a:rPr>
                <a:t>Authentication</a:t>
              </a:r>
            </a:p>
            <a:p>
              <a:pPr algn="l" rtl="0"/>
              <a:r>
                <a:rPr lang="en" b="0" i="0" dirty="0">
                  <a:solidFill>
                    <a:schemeClr val="tx1"/>
                  </a:solidFill>
                  <a:effectLst/>
                  <a:latin typeface="Söhne"/>
                </a:rPr>
                <a:t>Auth0 provides secure and reliable user authentication.</a:t>
              </a:r>
              <a:r>
                <a:rPr lang="en" dirty="0">
                  <a:solidFill>
                    <a:schemeClr val="tx1"/>
                  </a:solidFill>
                  <a:latin typeface="Söhne"/>
                </a:rPr>
                <a:t> (TBD)</a:t>
              </a:r>
              <a:endParaRPr lang="en" b="0" i="0" dirty="0">
                <a:solidFill>
                  <a:schemeClr val="tx1"/>
                </a:solidFill>
                <a:effectLst/>
                <a:latin typeface="Söhne"/>
              </a:endParaRPr>
            </a:p>
          </p:txBody>
        </p:sp>
      </p:grpSp>
      <p:pic>
        <p:nvPicPr>
          <p:cNvPr id="8" name="תמונה 7">
            <a:extLst>
              <a:ext uri="{FF2B5EF4-FFF2-40B4-BE49-F238E27FC236}">
                <a16:creationId xmlns:a16="http://schemas.microsoft.com/office/drawing/2014/main" id="{2C0150A7-83B0-0BA5-B104-B4B90B4E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55" y="2449090"/>
            <a:ext cx="483866" cy="48386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E0BD01D-418A-9FC7-E8B7-B04C49875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422" y="2500393"/>
            <a:ext cx="789429" cy="443559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50F3C2F-93EB-D1D9-8A11-C863D0383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930" y="2519745"/>
            <a:ext cx="463430" cy="33998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DAB7EB58-CD8A-2B18-FF19-D3909099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889" y="4937497"/>
            <a:ext cx="301459" cy="337008"/>
          </a:xfrm>
          <a:prstGeom prst="rect">
            <a:avLst/>
          </a:prstGeom>
        </p:spPr>
      </p:pic>
      <p:pic>
        <p:nvPicPr>
          <p:cNvPr id="3" name="Picture 2" descr="Expo / Exposition / Expo.io | Request Detail | Icons8">
            <a:extLst>
              <a:ext uri="{FF2B5EF4-FFF2-40B4-BE49-F238E27FC236}">
                <a16:creationId xmlns:a16="http://schemas.microsoft.com/office/drawing/2014/main" id="{19502698-366B-499B-7D4F-2E5CCA96D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9" y="2435519"/>
            <a:ext cx="578686" cy="50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666 Javascript Icons - Free in SVG, PNG, or ICO | IconScout">
            <a:extLst>
              <a:ext uri="{FF2B5EF4-FFF2-40B4-BE49-F238E27FC236}">
                <a16:creationId xmlns:a16="http://schemas.microsoft.com/office/drawing/2014/main" id="{56D07780-3E29-477C-575B-926A11189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34" y="2435518"/>
            <a:ext cx="508434" cy="50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chnology icons for free download | Freepik">
            <a:extLst>
              <a:ext uri="{FF2B5EF4-FFF2-40B4-BE49-F238E27FC236}">
                <a16:creationId xmlns:a16="http://schemas.microsoft.com/office/drawing/2014/main" id="{BE636A41-910E-1CE7-500E-A2A281FF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69613"/>
            <a:ext cx="1439147" cy="14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2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1" grpId="0" animBg="1"/>
      <p:bldP spid="17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651F63-12DA-F257-D6F7-6180EB55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06" y="-25603"/>
            <a:ext cx="10325000" cy="897793"/>
          </a:xfrm>
        </p:spPr>
        <p:txBody>
          <a:bodyPr>
            <a:normAutofit/>
          </a:bodyPr>
          <a:lstStyle/>
          <a:p>
            <a:pPr algn="ctr"/>
            <a:r>
              <a:rPr lang="en" b="1" i="0" dirty="0">
                <a:solidFill>
                  <a:schemeClr val="tx1"/>
                </a:solidFill>
                <a:effectLst/>
                <a:latin typeface="Söhne"/>
              </a:rPr>
              <a:t>Client Architecture</a:t>
            </a:r>
          </a:p>
        </p:txBody>
      </p:sp>
      <p:sp>
        <p:nvSpPr>
          <p:cNvPr id="3" name="מלבן מעוגל 2">
            <a:extLst>
              <a:ext uri="{FF2B5EF4-FFF2-40B4-BE49-F238E27FC236}">
                <a16:creationId xmlns:a16="http://schemas.microsoft.com/office/drawing/2014/main" id="{F7C130F4-39C4-E33F-4B76-104D76D56394}"/>
              </a:ext>
            </a:extLst>
          </p:cNvPr>
          <p:cNvSpPr/>
          <p:nvPr/>
        </p:nvSpPr>
        <p:spPr>
          <a:xfrm>
            <a:off x="889041" y="954787"/>
            <a:ext cx="4412378" cy="3351383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C14DA74B-2A05-847B-3BAB-B76BFFFC6ED6}"/>
              </a:ext>
            </a:extLst>
          </p:cNvPr>
          <p:cNvGrpSpPr/>
          <p:nvPr/>
        </p:nvGrpSpPr>
        <p:grpSpPr>
          <a:xfrm>
            <a:off x="1228406" y="1086955"/>
            <a:ext cx="4210859" cy="3219216"/>
            <a:chOff x="5895339" y="289572"/>
            <a:chExt cx="4396738" cy="2967085"/>
          </a:xfrm>
        </p:grpSpPr>
        <p:sp>
          <p:nvSpPr>
            <p:cNvPr id="9" name="מלבן מעוגל 8">
              <a:extLst>
                <a:ext uri="{FF2B5EF4-FFF2-40B4-BE49-F238E27FC236}">
                  <a16:creationId xmlns:a16="http://schemas.microsoft.com/office/drawing/2014/main" id="{A6ED15B1-1207-F78E-4355-7FE65EEF9E68}"/>
                </a:ext>
              </a:extLst>
            </p:cNvPr>
            <p:cNvSpPr/>
            <p:nvPr/>
          </p:nvSpPr>
          <p:spPr>
            <a:xfrm>
              <a:off x="5895339" y="464729"/>
              <a:ext cx="4396738" cy="27919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241F41EA-784B-A1D3-77B5-2DF61536BA83}"/>
                </a:ext>
              </a:extLst>
            </p:cNvPr>
            <p:cNvSpPr txBox="1"/>
            <p:nvPr/>
          </p:nvSpPr>
          <p:spPr>
            <a:xfrm>
              <a:off x="5914954" y="289572"/>
              <a:ext cx="4233192" cy="2628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l" rtl="0"/>
              <a:r>
                <a:rPr lang="en" sz="1800" b="1" i="0" u="sng" dirty="0">
                  <a:solidFill>
                    <a:schemeClr val="tx1"/>
                  </a:solidFill>
                  <a:effectLst/>
                  <a:latin typeface="Söhne"/>
                </a:rPr>
                <a:t>Client Architecture</a:t>
              </a:r>
            </a:p>
            <a:p>
              <a:pPr algn="l" rtl="0"/>
              <a:endParaRPr lang="en" sz="1800" b="1" i="0" u="sng" dirty="0">
                <a:solidFill>
                  <a:schemeClr val="tx1"/>
                </a:solidFill>
                <a:effectLst/>
                <a:latin typeface="Söhne"/>
              </a:endParaRPr>
            </a:p>
            <a:p>
              <a:pPr algn="l" rtl="0"/>
              <a:r>
                <a:rPr lang="en" sz="1800" b="1" i="0" dirty="0">
                  <a:solidFill>
                    <a:schemeClr val="tx1"/>
                  </a:solidFill>
                  <a:effectLst/>
                  <a:latin typeface="Söhne"/>
                </a:rPr>
                <a:t>Framework Used:</a:t>
              </a:r>
              <a:r>
                <a:rPr lang="en" sz="1800" b="0" i="0" dirty="0">
                  <a:solidFill>
                    <a:schemeClr val="tx1"/>
                  </a:solidFill>
                  <a:effectLst/>
                  <a:latin typeface="Söhne"/>
                </a:rPr>
                <a:t> Expo React Native</a:t>
              </a:r>
            </a:p>
            <a:p>
              <a:pPr algn="l" rtl="0"/>
              <a:r>
                <a:rPr lang="en" sz="1800" b="1" i="0" dirty="0">
                  <a:solidFill>
                    <a:schemeClr val="tx1"/>
                  </a:solidFill>
                  <a:effectLst/>
                  <a:latin typeface="Söhne"/>
                </a:rPr>
                <a:t>Design Patterns:</a:t>
              </a:r>
              <a:r>
                <a:rPr lang="en" sz="1800" b="0" i="0" dirty="0">
                  <a:solidFill>
                    <a:schemeClr val="tx1"/>
                  </a:solidFill>
                  <a:effectLst/>
                  <a:latin typeface="Söhne"/>
                </a:rPr>
                <a:t> MVC (Model-View-Controller) combined with Functional Programming and Component-Based Design</a:t>
              </a:r>
            </a:p>
          </p:txBody>
        </p:sp>
      </p:grpSp>
      <p:sp>
        <p:nvSpPr>
          <p:cNvPr id="31" name="מלבן מעוגל 30">
            <a:extLst>
              <a:ext uri="{FF2B5EF4-FFF2-40B4-BE49-F238E27FC236}">
                <a16:creationId xmlns:a16="http://schemas.microsoft.com/office/drawing/2014/main" id="{BF951B26-4E04-51C3-3E41-089565652C48}"/>
              </a:ext>
            </a:extLst>
          </p:cNvPr>
          <p:cNvSpPr/>
          <p:nvPr/>
        </p:nvSpPr>
        <p:spPr>
          <a:xfrm>
            <a:off x="5904006" y="954787"/>
            <a:ext cx="4412378" cy="3351383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grpSp>
        <p:nvGrpSpPr>
          <p:cNvPr id="32" name="קבוצה 31">
            <a:extLst>
              <a:ext uri="{FF2B5EF4-FFF2-40B4-BE49-F238E27FC236}">
                <a16:creationId xmlns:a16="http://schemas.microsoft.com/office/drawing/2014/main" id="{CC387FBB-068F-5443-F486-8E36A3E60DA4}"/>
              </a:ext>
            </a:extLst>
          </p:cNvPr>
          <p:cNvGrpSpPr/>
          <p:nvPr/>
        </p:nvGrpSpPr>
        <p:grpSpPr>
          <a:xfrm>
            <a:off x="6041852" y="1230381"/>
            <a:ext cx="4210859" cy="3122404"/>
            <a:chOff x="5895339" y="464729"/>
            <a:chExt cx="4396738" cy="2791928"/>
          </a:xfrm>
        </p:grpSpPr>
        <p:sp>
          <p:nvSpPr>
            <p:cNvPr id="33" name="מלבן מעוגל 32">
              <a:extLst>
                <a:ext uri="{FF2B5EF4-FFF2-40B4-BE49-F238E27FC236}">
                  <a16:creationId xmlns:a16="http://schemas.microsoft.com/office/drawing/2014/main" id="{1228C943-8C66-0C25-F788-0F824F615297}"/>
                </a:ext>
              </a:extLst>
            </p:cNvPr>
            <p:cNvSpPr/>
            <p:nvPr/>
          </p:nvSpPr>
          <p:spPr>
            <a:xfrm>
              <a:off x="5895339" y="464729"/>
              <a:ext cx="4396738" cy="27919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45097887-27FF-ECA2-AAF1-E15EB6BB3BC1}"/>
                </a:ext>
              </a:extLst>
            </p:cNvPr>
            <p:cNvSpPr txBox="1"/>
            <p:nvPr/>
          </p:nvSpPr>
          <p:spPr>
            <a:xfrm>
              <a:off x="5977112" y="546503"/>
              <a:ext cx="4233192" cy="24839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l" rtl="0"/>
              <a:r>
                <a:rPr lang="en" sz="1400" b="1" i="0" u="sng" dirty="0">
                  <a:solidFill>
                    <a:schemeClr val="tx1"/>
                  </a:solidFill>
                  <a:effectLst/>
                  <a:latin typeface="Söhne"/>
                </a:rPr>
                <a:t>MVC Pattern Implementation</a:t>
              </a:r>
              <a:r>
                <a:rPr lang="en" sz="1400" u="sng" dirty="0">
                  <a:solidFill>
                    <a:schemeClr val="tx1"/>
                  </a:solidFill>
                  <a:latin typeface="Söhne"/>
                </a:rPr>
                <a:t> </a:t>
              </a:r>
            </a:p>
            <a:p>
              <a:pPr algn="l" rtl="0"/>
              <a:endParaRPr lang="en" sz="1400" u="sng" dirty="0">
                <a:solidFill>
                  <a:schemeClr val="tx1"/>
                </a:solidFill>
                <a:latin typeface="Söhne"/>
              </a:endParaRPr>
            </a:p>
            <a:p>
              <a:pPr algn="l" rtl="0"/>
              <a:r>
                <a:rPr lang="en" sz="1400" b="1" i="0" u="sng" dirty="0">
                  <a:solidFill>
                    <a:schemeClr val="tx1"/>
                  </a:solidFill>
                  <a:effectLst/>
                  <a:latin typeface="Söhne"/>
                </a:rPr>
                <a:t>Model:</a:t>
              </a:r>
              <a:endParaRPr lang="en" sz="1400" u="sng" dirty="0">
                <a:solidFill>
                  <a:schemeClr val="tx1"/>
                </a:solidFill>
                <a:latin typeface="Söhne"/>
              </a:endParaRPr>
            </a:p>
            <a:p>
              <a:pPr algn="l" rtl="0"/>
              <a:r>
                <a:rPr lang="en" sz="1400" b="0" i="0" dirty="0">
                  <a:solidFill>
                    <a:schemeClr val="tx1"/>
                  </a:solidFill>
                  <a:effectLst/>
                  <a:latin typeface="Söhne"/>
                </a:rPr>
                <a:t>Contains API functions (e.g., apiUtils.js) managing server interactions.</a:t>
              </a:r>
            </a:p>
            <a:p>
              <a:pPr algn="l" rtl="0"/>
              <a:r>
                <a:rPr lang="en" sz="1400" b="1" i="0" u="sng" dirty="0">
                  <a:solidFill>
                    <a:schemeClr val="tx1"/>
                  </a:solidFill>
                  <a:effectLst/>
                  <a:latin typeface="Söhne"/>
                </a:rPr>
                <a:t>View:</a:t>
              </a:r>
              <a:endParaRPr lang="en" sz="1400" u="sng" dirty="0">
                <a:solidFill>
                  <a:schemeClr val="tx1"/>
                </a:solidFill>
                <a:latin typeface="Söhne"/>
              </a:endParaRPr>
            </a:p>
            <a:p>
              <a:pPr algn="l" rtl="0"/>
              <a:r>
                <a:rPr lang="en" sz="1400" dirty="0">
                  <a:solidFill>
                    <a:schemeClr val="tx1"/>
                  </a:solidFill>
                  <a:latin typeface="Söhne"/>
                </a:rPr>
                <a:t>Includes</a:t>
              </a:r>
              <a:r>
                <a:rPr lang="en" sz="1400" b="0" i="0" dirty="0">
                  <a:solidFill>
                    <a:schemeClr val="tx1"/>
                  </a:solidFill>
                  <a:effectLst/>
                  <a:latin typeface="Söhne"/>
                </a:rPr>
                <a:t> </a:t>
              </a:r>
              <a:r>
                <a:rPr lang="en" sz="1400" dirty="0">
                  <a:solidFill>
                    <a:schemeClr val="tx1"/>
                  </a:solidFill>
                  <a:latin typeface="Söhne"/>
                </a:rPr>
                <a:t>the JSX</a:t>
              </a:r>
              <a:r>
                <a:rPr lang="en" sz="1400" b="0" i="0" dirty="0">
                  <a:solidFill>
                    <a:schemeClr val="tx1"/>
                  </a:solidFill>
                  <a:effectLst/>
                  <a:latin typeface="Söhne"/>
                </a:rPr>
                <a:t> files in the screens folder, rendering</a:t>
              </a:r>
              <a:r>
                <a:rPr lang="en" sz="1400" dirty="0">
                  <a:solidFill>
                    <a:schemeClr val="tx1"/>
                  </a:solidFill>
                  <a:latin typeface="Söhne"/>
                </a:rPr>
                <a:t> the </a:t>
              </a:r>
              <a:r>
                <a:rPr lang="en" sz="1400" b="0" i="0" dirty="0">
                  <a:solidFill>
                    <a:schemeClr val="tx1"/>
                  </a:solidFill>
                  <a:effectLst/>
                  <a:latin typeface="Söhne"/>
                </a:rPr>
                <a:t>UI components.</a:t>
              </a:r>
            </a:p>
            <a:p>
              <a:pPr algn="l" rtl="0"/>
              <a:r>
                <a:rPr lang="en" sz="1400" dirty="0">
                  <a:solidFill>
                    <a:schemeClr val="tx1"/>
                  </a:solidFill>
                  <a:latin typeface="Söhne"/>
                </a:rPr>
                <a:t>Using the data</a:t>
              </a:r>
              <a:r>
                <a:rPr lang="en" sz="1400" b="0" i="0" dirty="0">
                  <a:solidFill>
                    <a:schemeClr val="tx1"/>
                  </a:solidFill>
                  <a:effectLst/>
                  <a:latin typeface="Söhne"/>
                </a:rPr>
                <a:t> from the Model for dynamic content display.</a:t>
              </a:r>
            </a:p>
            <a:p>
              <a:pPr algn="l" rtl="0"/>
              <a:r>
                <a:rPr lang="en" sz="1400" b="1" i="0" u="sng" dirty="0">
                  <a:solidFill>
                    <a:schemeClr val="tx1"/>
                  </a:solidFill>
                  <a:effectLst/>
                  <a:latin typeface="Söhne"/>
                </a:rPr>
                <a:t>Controller:</a:t>
              </a:r>
            </a:p>
            <a:p>
              <a:pPr algn="l" rtl="0"/>
              <a:r>
                <a:rPr lang="en" sz="1400" b="0" i="0" dirty="0">
                  <a:solidFill>
                    <a:schemeClr val="tx1"/>
                  </a:solidFill>
                  <a:effectLst/>
                  <a:latin typeface="Söhne"/>
                </a:rPr>
                <a:t>Embedded within JSX files, connecting Model's data functions to UI.</a:t>
              </a:r>
              <a:r>
                <a:rPr lang="en" sz="1400" dirty="0">
                  <a:solidFill>
                    <a:schemeClr val="tx1"/>
                  </a:solidFill>
                  <a:latin typeface="Söhne"/>
                </a:rPr>
                <a:t> </a:t>
              </a:r>
              <a:r>
                <a:rPr lang="en" sz="1400" b="0" i="0" dirty="0">
                  <a:solidFill>
                    <a:schemeClr val="tx1"/>
                  </a:solidFill>
                  <a:effectLst/>
                  <a:latin typeface="Söhne"/>
                </a:rPr>
                <a:t>Manages data flow and application logic directly.</a:t>
              </a:r>
            </a:p>
          </p:txBody>
        </p:sp>
      </p:grpSp>
      <p:sp>
        <p:nvSpPr>
          <p:cNvPr id="38" name="מלבן מעוגל 37">
            <a:extLst>
              <a:ext uri="{FF2B5EF4-FFF2-40B4-BE49-F238E27FC236}">
                <a16:creationId xmlns:a16="http://schemas.microsoft.com/office/drawing/2014/main" id="{5ABF7721-8BF1-45AE-BCDB-9928E2D2A476}"/>
              </a:ext>
            </a:extLst>
          </p:cNvPr>
          <p:cNvSpPr/>
          <p:nvPr/>
        </p:nvSpPr>
        <p:spPr>
          <a:xfrm>
            <a:off x="2536463" y="4607933"/>
            <a:ext cx="6590181" cy="18806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5348D09C-CE3B-33BE-7285-74319187E943}"/>
              </a:ext>
            </a:extLst>
          </p:cNvPr>
          <p:cNvGrpSpPr/>
          <p:nvPr/>
        </p:nvGrpSpPr>
        <p:grpSpPr>
          <a:xfrm>
            <a:off x="2837445" y="4790215"/>
            <a:ext cx="6289199" cy="1840144"/>
            <a:chOff x="5895339" y="464729"/>
            <a:chExt cx="4396738" cy="2791928"/>
          </a:xfrm>
        </p:grpSpPr>
        <p:sp>
          <p:nvSpPr>
            <p:cNvPr id="40" name="מלבן מעוגל 39">
              <a:extLst>
                <a:ext uri="{FF2B5EF4-FFF2-40B4-BE49-F238E27FC236}">
                  <a16:creationId xmlns:a16="http://schemas.microsoft.com/office/drawing/2014/main" id="{738DA5F8-FB1C-603E-AEA0-0A3126317BCC}"/>
                </a:ext>
              </a:extLst>
            </p:cNvPr>
            <p:cNvSpPr/>
            <p:nvPr/>
          </p:nvSpPr>
          <p:spPr>
            <a:xfrm>
              <a:off x="5895339" y="464729"/>
              <a:ext cx="4396738" cy="27919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41" name="תיבת טקסט 40">
              <a:extLst>
                <a:ext uri="{FF2B5EF4-FFF2-40B4-BE49-F238E27FC236}">
                  <a16:creationId xmlns:a16="http://schemas.microsoft.com/office/drawing/2014/main" id="{37EEEE41-5709-1891-0FA8-DEB08FDFCFCA}"/>
                </a:ext>
              </a:extLst>
            </p:cNvPr>
            <p:cNvSpPr txBox="1"/>
            <p:nvPr/>
          </p:nvSpPr>
          <p:spPr>
            <a:xfrm>
              <a:off x="5977112" y="546502"/>
              <a:ext cx="4233192" cy="2472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l" rtl="0"/>
              <a:r>
                <a:rPr lang="en" b="1" i="0" u="sng" dirty="0">
                  <a:solidFill>
                    <a:schemeClr val="tx1"/>
                  </a:solidFill>
                  <a:effectLst/>
                  <a:latin typeface="Söhne"/>
                </a:rPr>
                <a:t>Benefits of </a:t>
              </a:r>
              <a:r>
                <a:rPr lang="en" sz="1800" b="1" i="0" u="sng" dirty="0">
                  <a:solidFill>
                    <a:schemeClr val="tx1"/>
                  </a:solidFill>
                  <a:effectLst/>
                  <a:latin typeface="Söhne"/>
                </a:rPr>
                <a:t>MVC Pattern</a:t>
              </a:r>
              <a:endParaRPr lang="en" b="1" i="0" u="sng" dirty="0">
                <a:solidFill>
                  <a:schemeClr val="tx1"/>
                </a:solidFill>
                <a:effectLst/>
                <a:latin typeface="Söhne"/>
              </a:endParaRPr>
            </a:p>
            <a:p>
              <a:pPr marL="628650" lvl="1" indent="-171450" algn="l" rtl="0">
                <a:buFont typeface="Arial"/>
                <a:buChar char="•"/>
              </a:pPr>
              <a:r>
                <a:rPr lang="en" sz="1400" dirty="0">
                  <a:solidFill>
                    <a:schemeClr val="tx1"/>
                  </a:solidFill>
                  <a:ea typeface="+mn-lt"/>
                  <a:cs typeface="+mn-lt"/>
                </a:rPr>
                <a:t>Improves how fast we develop by keeping different tasks separate.</a:t>
              </a:r>
            </a:p>
            <a:p>
              <a:pPr marL="628650" lvl="1" indent="-171450" algn="l" rtl="0">
                <a:buFont typeface="Arial"/>
                <a:buChar char="•"/>
              </a:pPr>
              <a:r>
                <a:rPr lang="en" sz="1400" dirty="0">
                  <a:solidFill>
                    <a:schemeClr val="tx1"/>
                  </a:solidFill>
                  <a:ea typeface="+mn-lt"/>
                  <a:cs typeface="+mn-lt"/>
                </a:rPr>
                <a:t>Helps create strong and flexible app features.</a:t>
              </a:r>
              <a:endParaRPr lang="en" sz="2000" dirty="0">
                <a:solidFill>
                  <a:schemeClr val="tx1"/>
                </a:solidFill>
              </a:endParaRPr>
            </a:p>
            <a:p>
              <a:pPr marL="628650" lvl="1" indent="-171450" algn="l" rtl="0">
                <a:buFont typeface="Arial"/>
                <a:buChar char="•"/>
              </a:pPr>
              <a:r>
                <a:rPr lang="en" sz="1400" dirty="0">
                  <a:solidFill>
                    <a:schemeClr val="tx1"/>
                  </a:solidFill>
                  <a:ea typeface="+mn-lt"/>
                  <a:cs typeface="+mn-lt"/>
                </a:rPr>
                <a:t>Makes testing and growing the application easier</a:t>
              </a:r>
              <a:r>
                <a:rPr lang="en" sz="1400" dirty="0">
                  <a:solidFill>
                    <a:srgbClr val="ECECEC"/>
                  </a:solidFill>
                  <a:ea typeface="+mn-lt"/>
                  <a:cs typeface="+mn-lt"/>
                </a:rPr>
                <a:t>.</a:t>
              </a:r>
              <a:endParaRPr lang="en" sz="2000" dirty="0"/>
            </a:p>
            <a:p>
              <a:pPr marL="285750" indent="-285750" algn="l">
                <a:buFont typeface="Arial"/>
                <a:buChar char="•"/>
              </a:pPr>
              <a:endParaRPr lang="en" sz="1200" dirty="0">
                <a:solidFill>
                  <a:schemeClr val="tx1"/>
                </a:solidFill>
                <a:ea typeface="+mn-lt"/>
                <a:cs typeface="+mn-lt"/>
              </a:endParaRPr>
            </a:p>
            <a:p>
              <a:pPr algn="l"/>
              <a:endParaRPr lang="en" b="0" i="0" dirty="0">
                <a:solidFill>
                  <a:schemeClr val="tx1"/>
                </a:solidFill>
                <a:effectLst/>
                <a:latin typeface="Söhne"/>
              </a:endParaRPr>
            </a:p>
          </p:txBody>
        </p:sp>
      </p:grpSp>
      <p:pic>
        <p:nvPicPr>
          <p:cNvPr id="4" name="תמונה 7">
            <a:extLst>
              <a:ext uri="{FF2B5EF4-FFF2-40B4-BE49-F238E27FC236}">
                <a16:creationId xmlns:a16="http://schemas.microsoft.com/office/drawing/2014/main" id="{7A24088D-718E-7416-B529-8EB9C25B1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355" y="1471969"/>
            <a:ext cx="493992" cy="493992"/>
          </a:xfrm>
          <a:prstGeom prst="rect">
            <a:avLst/>
          </a:prstGeom>
        </p:spPr>
      </p:pic>
      <p:pic>
        <p:nvPicPr>
          <p:cNvPr id="1026" name="Picture 2" descr="Expo / Exposition / Expo.io | Request Detail | Icons8">
            <a:extLst>
              <a:ext uri="{FF2B5EF4-FFF2-40B4-BE49-F238E27FC236}">
                <a16:creationId xmlns:a16="http://schemas.microsoft.com/office/drawing/2014/main" id="{C0F92C6A-595B-DCE3-F670-40ABE747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68" y="1471970"/>
            <a:ext cx="572016" cy="50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666 Javascript Icons - Free in SVG, PNG, or ICO | IconScout">
            <a:extLst>
              <a:ext uri="{FF2B5EF4-FFF2-40B4-BE49-F238E27FC236}">
                <a16:creationId xmlns:a16="http://schemas.microsoft.com/office/drawing/2014/main" id="{3DF97497-ADFA-D885-D0EE-3C7FECF8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04" y="1457527"/>
            <a:ext cx="508434" cy="50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9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1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05421D-23CB-40F5-9098-D716667E5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BEDFB19-5DE1-4CA8-842F-CF9657C9B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04A073-94DC-4578-A9E2-F2E11D914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F7BBB2-E3AC-457B-807F-64236CF30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0853883-33B5-4C34-9FBE-49F74C50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3148E7B-B5D6-4263-9D85-5D3DFB61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967EC22-EFE1-454E-8FD1-12FFCD9D2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9EB4AF-9931-410A-9F68-C24B6C39E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4941F79-4D72-496E-AE99-73B9E1F7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4E79B3-CB64-439D-B1FC-FC4BF47CD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92598D1-4713-4DC0-BD6B-7CC594357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5EB19DC-1DB5-4675-A6DE-6360F0AD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05E56D6-1D38-4913-B543-41ECE2C46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6ACC1A-6B97-4B0B-A036-F81890623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2197E3E-AC71-447A-A5F1-AC337FD73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37D0DA4-9FA9-4502-8296-6DD8842C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94CC6E-AA45-4AFF-8EC6-17FE42173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330A0C5-0C67-4AC8-9F75-D63277BFF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10410FE-F829-4EB2-98EE-397D51FC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E2C1BE1-F256-4B52-BB5D-50C84668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E104CCA-10BA-45D1-A504-EF3AD7334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E7DBD2-8DAE-45A0-9A8C-33132910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AD51F90-1778-4825-87B9-E04A473A4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8B4C11C-68F4-4AAA-B3C6-99B339FD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65B701-4451-455A-A72C-968591A5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E9A4D7-E804-4F7D-B46F-9182BE11D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522ECDE-9CC3-4260-A85A-1575376E7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40BF09-5C37-4ABA-919D-A22281C3A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ECA37BD-68D3-427B-9FDA-2ADAFCF5D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C5F91D5-B215-42B0-81E5-7CE4263BD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C21ED72-60A2-439D-8DD2-85900BA4C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53A371-AB64-4677-9E5A-FE61C0E04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B3093A12-B759-4321-96FD-060689E3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7291541" y="-28737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5651F63-12DA-F257-D6F7-6180EB55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481" y="221284"/>
            <a:ext cx="7185986" cy="841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i="0" dirty="0">
                <a:effectLst/>
              </a:rPr>
              <a:t>Client Architecture - UrbanHive – MVC Pattern</a:t>
            </a:r>
          </a:p>
        </p:txBody>
      </p:sp>
      <p:pic>
        <p:nvPicPr>
          <p:cNvPr id="5" name="תמונה 4" descr="תמונה שמכילה טקסט, צילום מסך, תרשים, גופן&#10;&#10;התיאור נוצר באופן אוטומטי">
            <a:extLst>
              <a:ext uri="{FF2B5EF4-FFF2-40B4-BE49-F238E27FC236}">
                <a16:creationId xmlns:a16="http://schemas.microsoft.com/office/drawing/2014/main" id="{A3B84C4B-AA75-1186-9C33-5404AC4C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56" y="1240574"/>
            <a:ext cx="5414891" cy="54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651F63-12DA-F257-D6F7-6180EB55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52" y="490297"/>
            <a:ext cx="10325000" cy="897793"/>
          </a:xfrm>
        </p:spPr>
        <p:txBody>
          <a:bodyPr>
            <a:normAutofit/>
          </a:bodyPr>
          <a:lstStyle/>
          <a:p>
            <a:pPr algn="ctr"/>
            <a:r>
              <a:rPr lang="en" b="1" i="0" dirty="0">
                <a:solidFill>
                  <a:schemeClr val="tx1"/>
                </a:solidFill>
                <a:effectLst/>
                <a:latin typeface="Söhne"/>
              </a:rPr>
              <a:t>Server Architecture</a:t>
            </a:r>
          </a:p>
        </p:txBody>
      </p:sp>
      <p:graphicFrame>
        <p:nvGraphicFramePr>
          <p:cNvPr id="15" name="מציין מיקום תוכן 2">
            <a:extLst>
              <a:ext uri="{FF2B5EF4-FFF2-40B4-BE49-F238E27FC236}">
                <a16:creationId xmlns:a16="http://schemas.microsoft.com/office/drawing/2014/main" id="{90910C0F-23F7-F735-D402-3ACB9E5CB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695658"/>
              </p:ext>
            </p:extLst>
          </p:nvPr>
        </p:nvGraphicFramePr>
        <p:xfrm>
          <a:off x="-82435" y="2252842"/>
          <a:ext cx="11790526" cy="325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תמונה 8">
            <a:extLst>
              <a:ext uri="{FF2B5EF4-FFF2-40B4-BE49-F238E27FC236}">
                <a16:creationId xmlns:a16="http://schemas.microsoft.com/office/drawing/2014/main" id="{01642C52-486C-644D-242E-4FA4D19B5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784" y="2767679"/>
            <a:ext cx="1365958" cy="76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651F63-12DA-F257-D6F7-6180EB55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1" y="98842"/>
            <a:ext cx="10325000" cy="897793"/>
          </a:xfrm>
        </p:spPr>
        <p:txBody>
          <a:bodyPr>
            <a:normAutofit/>
          </a:bodyPr>
          <a:lstStyle/>
          <a:p>
            <a:pPr algn="ctr"/>
            <a:r>
              <a:rPr lang="en" b="1" i="0" dirty="0">
                <a:solidFill>
                  <a:schemeClr val="tx1"/>
                </a:solidFill>
                <a:effectLst/>
                <a:latin typeface="Söhne"/>
              </a:rPr>
              <a:t>Server Architecture - UrbanHive Project</a:t>
            </a:r>
          </a:p>
        </p:txBody>
      </p:sp>
      <p:graphicFrame>
        <p:nvGraphicFramePr>
          <p:cNvPr id="15" name="מציין מיקום תוכן 2">
            <a:extLst>
              <a:ext uri="{FF2B5EF4-FFF2-40B4-BE49-F238E27FC236}">
                <a16:creationId xmlns:a16="http://schemas.microsoft.com/office/drawing/2014/main" id="{90910C0F-23F7-F735-D402-3ACB9E5CB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099916"/>
              </p:ext>
            </p:extLst>
          </p:nvPr>
        </p:nvGraphicFramePr>
        <p:xfrm>
          <a:off x="1290023" y="1249268"/>
          <a:ext cx="8824937" cy="2643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מלבן מעוגל 6">
            <a:extLst>
              <a:ext uri="{FF2B5EF4-FFF2-40B4-BE49-F238E27FC236}">
                <a16:creationId xmlns:a16="http://schemas.microsoft.com/office/drawing/2014/main" id="{C9A63939-2022-0586-8809-94332086BEB6}"/>
              </a:ext>
            </a:extLst>
          </p:cNvPr>
          <p:cNvSpPr/>
          <p:nvPr/>
        </p:nvSpPr>
        <p:spPr>
          <a:xfrm>
            <a:off x="3906447" y="4068663"/>
            <a:ext cx="3567894" cy="2265612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23A46271-1329-87FE-9075-A496A4160B90}"/>
              </a:ext>
            </a:extLst>
          </p:cNvPr>
          <p:cNvGrpSpPr/>
          <p:nvPr/>
        </p:nvGrpSpPr>
        <p:grpSpPr>
          <a:xfrm>
            <a:off x="4302880" y="4445275"/>
            <a:ext cx="3567894" cy="2265612"/>
            <a:chOff x="5007117" y="377373"/>
            <a:chExt cx="3567894" cy="2265612"/>
          </a:xfrm>
        </p:grpSpPr>
        <p:sp>
          <p:nvSpPr>
            <p:cNvPr id="9" name="מלבן מעוגל 8">
              <a:extLst>
                <a:ext uri="{FF2B5EF4-FFF2-40B4-BE49-F238E27FC236}">
                  <a16:creationId xmlns:a16="http://schemas.microsoft.com/office/drawing/2014/main" id="{9C000114-7D75-8122-9858-A1EA39141E19}"/>
                </a:ext>
              </a:extLst>
            </p:cNvPr>
            <p:cNvSpPr/>
            <p:nvPr/>
          </p:nvSpPr>
          <p:spPr>
            <a:xfrm>
              <a:off x="5007117" y="377373"/>
              <a:ext cx="3567894" cy="22656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C594DCDF-E8D3-A234-DCD0-C00E2D10E61A}"/>
                </a:ext>
              </a:extLst>
            </p:cNvPr>
            <p:cNvSpPr txBox="1"/>
            <p:nvPr/>
          </p:nvSpPr>
          <p:spPr>
            <a:xfrm>
              <a:off x="5073475" y="443731"/>
              <a:ext cx="3435178" cy="21328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l" rtl="0"/>
              <a:r>
                <a:rPr lang="en" b="1" i="0" u="sng" dirty="0">
                  <a:solidFill>
                    <a:schemeClr val="tx1"/>
                  </a:solidFill>
                  <a:effectLst/>
                  <a:latin typeface="Söhne"/>
                </a:rPr>
                <a:t>Benefits of Using Flask</a:t>
              </a:r>
              <a:endParaRPr lang="en" b="0" i="0" u="sng" dirty="0">
                <a:solidFill>
                  <a:schemeClr val="tx1"/>
                </a:solidFill>
                <a:effectLst/>
                <a:latin typeface="Söhne"/>
              </a:endParaRPr>
            </a:p>
            <a:p>
              <a:pPr algn="l" rtl="0"/>
              <a:r>
                <a:rPr lang="en" b="1" i="0" dirty="0">
                  <a:solidFill>
                    <a:schemeClr val="tx1"/>
                  </a:solidFill>
                  <a:effectLst/>
                  <a:latin typeface="Söhne"/>
                </a:rPr>
                <a:t>Lightweight and Modular:</a:t>
              </a:r>
              <a:r>
                <a:rPr lang="en" b="0" i="0" dirty="0">
                  <a:solidFill>
                    <a:schemeClr val="tx1"/>
                  </a:solidFill>
                  <a:effectLst/>
                  <a:latin typeface="Söhne"/>
                </a:rPr>
                <a:t> Ideal for developing clear and effective RESTful APIs.</a:t>
              </a:r>
            </a:p>
            <a:p>
              <a:pPr algn="l" rtl="0"/>
              <a:r>
                <a:rPr lang="en" b="1" i="0" dirty="0">
                  <a:solidFill>
                    <a:schemeClr val="tx1"/>
                  </a:solidFill>
                  <a:effectLst/>
                  <a:latin typeface="Söhne"/>
                </a:rPr>
                <a:t>Ease of Data Manipulation:</a:t>
              </a:r>
              <a:r>
                <a:rPr lang="en" b="0" i="0" dirty="0">
                  <a:solidFill>
                    <a:schemeClr val="tx1"/>
                  </a:solidFill>
                  <a:effectLst/>
                  <a:latin typeface="Söhne"/>
                </a:rPr>
                <a:t> Provides a straightforward interface for interacting with complex data structures.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67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5" grpId="0">
        <p:bldAsOne/>
      </p:bldGraphic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05421D-23CB-40F5-9098-D716667E5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BEDFB19-5DE1-4CA8-842F-CF9657C9B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04A073-94DC-4578-A9E2-F2E11D914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F7BBB2-E3AC-457B-807F-64236CF30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0853883-33B5-4C34-9FBE-49F74C50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3148E7B-B5D6-4263-9D85-5D3DFB61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967EC22-EFE1-454E-8FD1-12FFCD9D2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9EB4AF-9931-410A-9F68-C24B6C39E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4941F79-4D72-496E-AE99-73B9E1F7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4E79B3-CB64-439D-B1FC-FC4BF47CD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92598D1-4713-4DC0-BD6B-7CC594357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5EB19DC-1DB5-4675-A6DE-6360F0AD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05E56D6-1D38-4913-B543-41ECE2C46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6ACC1A-6B97-4B0B-A036-F81890623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2197E3E-AC71-447A-A5F1-AC337FD73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37D0DA4-9FA9-4502-8296-6DD8842C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94CC6E-AA45-4AFF-8EC6-17FE42173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330A0C5-0C67-4AC8-9F75-D63277BFF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10410FE-F829-4EB2-98EE-397D51FC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E2C1BE1-F256-4B52-BB5D-50C84668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E104CCA-10BA-45D1-A504-EF3AD7334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E7DBD2-8DAE-45A0-9A8C-33132910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AD51F90-1778-4825-87B9-E04A473A4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8B4C11C-68F4-4AAA-B3C6-99B339FD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65B701-4451-455A-A72C-968591A5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E9A4D7-E804-4F7D-B46F-9182BE11D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522ECDE-9CC3-4260-A85A-1575376E7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40BF09-5C37-4ABA-919D-A22281C3A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ECA37BD-68D3-427B-9FDA-2ADAFCF5D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C5F91D5-B215-42B0-81E5-7CE4263BD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C21ED72-60A2-439D-8DD2-85900BA4C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53A371-AB64-4677-9E5A-FE61C0E04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B3093A12-B759-4321-96FD-060689E3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7291541" y="-28737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5651F63-12DA-F257-D6F7-6180EB55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605" y="303192"/>
            <a:ext cx="9012016" cy="841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i="0" dirty="0">
                <a:effectLst/>
              </a:rPr>
              <a:t>Server Architecture - UrbanHive – Service Layer Pattern</a:t>
            </a:r>
          </a:p>
        </p:txBody>
      </p:sp>
      <p:pic>
        <p:nvPicPr>
          <p:cNvPr id="8" name="תמונה 7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F8A58080-D84A-F2DA-0CD1-04EE3B9B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51" y="1662547"/>
            <a:ext cx="8497724" cy="39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0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2E60C42-168D-4C6E-A914-4ADF7843E0F3}">
  <we:reference id="4b785c87-866c-4bad-85d8-5d1ae467ac9a" version="3.14.0.0" store="EXCatalog" storeType="EXCatalog"/>
  <we:alternateReferences>
    <we:reference id="WA104381909" version="3.14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1034</Words>
  <Application>Microsoft Office PowerPoint</Application>
  <PresentationFormat>Widescreen</PresentationFormat>
  <Paragraphs>111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Grandview</vt:lpstr>
      <vt:lpstr>Söhne</vt:lpstr>
      <vt:lpstr>Wingdings</vt:lpstr>
      <vt:lpstr>CosineVTI</vt:lpstr>
      <vt:lpstr>PowerPoint Presentation</vt:lpstr>
      <vt:lpstr>Introduction to the Project</vt:lpstr>
      <vt:lpstr>System Requirements</vt:lpstr>
      <vt:lpstr>Technological Solutions</vt:lpstr>
      <vt:lpstr>Client Architecture</vt:lpstr>
      <vt:lpstr>Client Architecture - UrbanHive – MVC Pattern</vt:lpstr>
      <vt:lpstr>Server Architecture</vt:lpstr>
      <vt:lpstr>Server Architecture - UrbanHive Project</vt:lpstr>
      <vt:lpstr>Server Architecture - UrbanHive – Service Layer Pattern</vt:lpstr>
      <vt:lpstr>MongoDB</vt:lpstr>
      <vt:lpstr>Project Indicators and Compliance</vt:lpstr>
      <vt:lpstr>Challenges and Constraints</vt:lpstr>
      <vt:lpstr>Solutions</vt:lpstr>
      <vt:lpstr>Demonstration of the System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סהר עוז</dc:creator>
  <cp:lastModifiedBy>דנאור סיני</cp:lastModifiedBy>
  <cp:revision>59</cp:revision>
  <dcterms:created xsi:type="dcterms:W3CDTF">2024-04-29T08:45:25Z</dcterms:created>
  <dcterms:modified xsi:type="dcterms:W3CDTF">2024-05-07T10:58:11Z</dcterms:modified>
</cp:coreProperties>
</file>